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07" r:id="rId3"/>
    <p:sldId id="262" r:id="rId4"/>
    <p:sldId id="289" r:id="rId5"/>
    <p:sldId id="290" r:id="rId6"/>
    <p:sldId id="266" r:id="rId7"/>
    <p:sldId id="265" r:id="rId8"/>
    <p:sldId id="264" r:id="rId9"/>
    <p:sldId id="267" r:id="rId10"/>
    <p:sldId id="308" r:id="rId11"/>
    <p:sldId id="268" r:id="rId12"/>
    <p:sldId id="269" r:id="rId13"/>
    <p:sldId id="275" r:id="rId14"/>
    <p:sldId id="282" r:id="rId15"/>
    <p:sldId id="299" r:id="rId16"/>
    <p:sldId id="296" r:id="rId17"/>
    <p:sldId id="294" r:id="rId18"/>
    <p:sldId id="295" r:id="rId19"/>
    <p:sldId id="314" r:id="rId20"/>
    <p:sldId id="298" r:id="rId21"/>
    <p:sldId id="276" r:id="rId22"/>
    <p:sldId id="278" r:id="rId23"/>
    <p:sldId id="279" r:id="rId24"/>
    <p:sldId id="277" r:id="rId25"/>
    <p:sldId id="274" r:id="rId26"/>
    <p:sldId id="284" r:id="rId27"/>
    <p:sldId id="287" r:id="rId28"/>
    <p:sldId id="324" r:id="rId29"/>
    <p:sldId id="325" r:id="rId30"/>
    <p:sldId id="326" r:id="rId31"/>
    <p:sldId id="283" r:id="rId32"/>
    <p:sldId id="280" r:id="rId33"/>
    <p:sldId id="300" r:id="rId34"/>
    <p:sldId id="301" r:id="rId35"/>
    <p:sldId id="315" r:id="rId36"/>
    <p:sldId id="302" r:id="rId37"/>
    <p:sldId id="303" r:id="rId38"/>
    <p:sldId id="304" r:id="rId39"/>
    <p:sldId id="306" r:id="rId40"/>
    <p:sldId id="327" r:id="rId41"/>
    <p:sldId id="316" r:id="rId42"/>
    <p:sldId id="317" r:id="rId43"/>
    <p:sldId id="319" r:id="rId44"/>
    <p:sldId id="31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78" autoAdjust="0"/>
    <p:restoredTop sz="88645" autoAdjust="0"/>
  </p:normalViewPr>
  <p:slideViewPr>
    <p:cSldViewPr>
      <p:cViewPr>
        <p:scale>
          <a:sx n="60" d="100"/>
          <a:sy n="60" d="100"/>
        </p:scale>
        <p:origin x="-1166" y="37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D90A56-C3A9-4C4F-8517-D9892A5E5435}" type="doc">
      <dgm:prSet loTypeId="urn:microsoft.com/office/officeart/2005/8/layout/process2" loCatId="" qsTypeId="urn:microsoft.com/office/officeart/2005/8/quickstyle/simple4" qsCatId="simple" csTypeId="urn:microsoft.com/office/officeart/2005/8/colors/accent4_2" csCatId="accent4" phldr="1"/>
      <dgm:spPr/>
    </dgm:pt>
    <dgm:pt modelId="{0899783A-BE7B-5949-B274-493631D5DB3C}">
      <dgm:prSet phldrT="[Text]" custT="1"/>
      <dgm:spPr/>
      <dgm:t>
        <a:bodyPr/>
        <a:lstStyle/>
        <a:p>
          <a:r>
            <a:rPr lang="en-US" sz="2400" dirty="0" smtClean="0"/>
            <a:t>Candidate variants</a:t>
          </a:r>
          <a:endParaRPr lang="en-US" sz="2400" dirty="0"/>
        </a:p>
      </dgm:t>
    </dgm:pt>
    <dgm:pt modelId="{0BBAF465-3E3C-CA49-B030-CBA8184EB756}" type="parTrans" cxnId="{AFB1CA65-1AC1-E24E-BFCC-C72C2B097D48}">
      <dgm:prSet/>
      <dgm:spPr/>
      <dgm:t>
        <a:bodyPr/>
        <a:lstStyle/>
        <a:p>
          <a:endParaRPr lang="en-US" sz="3600"/>
        </a:p>
      </dgm:t>
    </dgm:pt>
    <dgm:pt modelId="{D18300D1-4445-234A-8D5D-D557D49C1264}" type="sibTrans" cxnId="{AFB1CA65-1AC1-E24E-BFCC-C72C2B097D48}">
      <dgm:prSet custT="1"/>
      <dgm:spPr/>
      <dgm:t>
        <a:bodyPr/>
        <a:lstStyle/>
        <a:p>
          <a:endParaRPr lang="en-US" sz="1600"/>
        </a:p>
      </dgm:t>
    </dgm:pt>
    <dgm:pt modelId="{C81BBCE9-4343-144E-AAD8-EFC183CE17B4}">
      <dgm:prSet phldrT="[Text]" custT="1"/>
      <dgm:spPr/>
      <dgm:t>
        <a:bodyPr/>
        <a:lstStyle/>
        <a:p>
          <a:r>
            <a:rPr lang="en-US" sz="2400" dirty="0" smtClean="0"/>
            <a:t>Arbitrate using evidence of bias</a:t>
          </a:r>
          <a:endParaRPr lang="en-US" sz="2400" dirty="0"/>
        </a:p>
      </dgm:t>
    </dgm:pt>
    <dgm:pt modelId="{E2EA0E10-F0E1-D942-9517-F41CA8952265}" type="parTrans" cxnId="{AEE8BE29-01EE-4D4A-81A1-AEA251956F47}">
      <dgm:prSet/>
      <dgm:spPr/>
      <dgm:t>
        <a:bodyPr/>
        <a:lstStyle/>
        <a:p>
          <a:endParaRPr lang="en-US" sz="3600"/>
        </a:p>
      </dgm:t>
    </dgm:pt>
    <dgm:pt modelId="{502ED800-19AA-1541-8125-6921555375A9}" type="sibTrans" cxnId="{AEE8BE29-01EE-4D4A-81A1-AEA251956F47}">
      <dgm:prSet custT="1"/>
      <dgm:spPr/>
      <dgm:t>
        <a:bodyPr/>
        <a:lstStyle/>
        <a:p>
          <a:endParaRPr lang="en-US" sz="1600"/>
        </a:p>
      </dgm:t>
    </dgm:pt>
    <dgm:pt modelId="{CCF884D9-05D8-694C-8F91-ADFE2CBB5E82}">
      <dgm:prSet phldrT="[Text]" custT="1"/>
      <dgm:spPr/>
      <dgm:t>
        <a:bodyPr/>
        <a:lstStyle/>
        <a:p>
          <a:r>
            <a:rPr lang="en-US" sz="2400" dirty="0" smtClean="0"/>
            <a:t>Concordant variants</a:t>
          </a:r>
          <a:endParaRPr lang="en-US" sz="2400" dirty="0"/>
        </a:p>
      </dgm:t>
    </dgm:pt>
    <dgm:pt modelId="{A363BC7B-1454-1544-8EDD-072F1141280B}" type="parTrans" cxnId="{77A525FC-851E-2F42-88EA-BC08E571395D}">
      <dgm:prSet/>
      <dgm:spPr/>
      <dgm:t>
        <a:bodyPr/>
        <a:lstStyle/>
        <a:p>
          <a:endParaRPr lang="en-US" sz="3600"/>
        </a:p>
      </dgm:t>
    </dgm:pt>
    <dgm:pt modelId="{0DFB4C1D-6F24-054F-AB1B-66D98EA87826}" type="sibTrans" cxnId="{77A525FC-851E-2F42-88EA-BC08E571395D}">
      <dgm:prSet custT="1"/>
      <dgm:spPr/>
      <dgm:t>
        <a:bodyPr/>
        <a:lstStyle/>
        <a:p>
          <a:endParaRPr lang="en-US" sz="1600"/>
        </a:p>
      </dgm:t>
    </dgm:pt>
    <dgm:pt modelId="{F97ACD46-20D4-6B42-9B8C-66B422374D65}">
      <dgm:prSet phldrT="[Text]" custT="1"/>
      <dgm:spPr/>
      <dgm:t>
        <a:bodyPr/>
        <a:lstStyle/>
        <a:p>
          <a:r>
            <a:rPr lang="en-US" sz="2400" dirty="0" smtClean="0"/>
            <a:t>Find characteristics of bias</a:t>
          </a:r>
          <a:endParaRPr lang="en-US" sz="2400" dirty="0"/>
        </a:p>
      </dgm:t>
    </dgm:pt>
    <dgm:pt modelId="{4451FDA5-58B6-5741-A249-2C6A9AD11CF8}" type="parTrans" cxnId="{1AA3F827-D7F9-7A48-95C2-B0D33F0C2955}">
      <dgm:prSet/>
      <dgm:spPr/>
      <dgm:t>
        <a:bodyPr/>
        <a:lstStyle/>
        <a:p>
          <a:endParaRPr lang="en-US" sz="3600"/>
        </a:p>
      </dgm:t>
    </dgm:pt>
    <dgm:pt modelId="{8FE54151-A6D6-A64A-9E83-6CF608127E3F}" type="sibTrans" cxnId="{1AA3F827-D7F9-7A48-95C2-B0D33F0C2955}">
      <dgm:prSet custT="1"/>
      <dgm:spPr/>
      <dgm:t>
        <a:bodyPr/>
        <a:lstStyle/>
        <a:p>
          <a:endParaRPr lang="en-US" sz="1600"/>
        </a:p>
      </dgm:t>
    </dgm:pt>
    <dgm:pt modelId="{1228AD7F-4C62-144A-A1AC-E3925C941DF7}">
      <dgm:prSet phldrT="[Text]" custT="1"/>
      <dgm:spPr/>
      <dgm:t>
        <a:bodyPr/>
        <a:lstStyle/>
        <a:p>
          <a:r>
            <a:rPr lang="en-US" sz="2400" dirty="0" smtClean="0"/>
            <a:t>Confidence Level</a:t>
          </a:r>
          <a:endParaRPr lang="en-US" sz="2400" dirty="0"/>
        </a:p>
      </dgm:t>
    </dgm:pt>
    <dgm:pt modelId="{7FEFAE42-7313-B649-9C22-238937085591}" type="parTrans" cxnId="{7B241C07-D06D-ED48-8814-07C7291E09F2}">
      <dgm:prSet/>
      <dgm:spPr/>
      <dgm:t>
        <a:bodyPr/>
        <a:lstStyle/>
        <a:p>
          <a:endParaRPr lang="en-US" sz="3600"/>
        </a:p>
      </dgm:t>
    </dgm:pt>
    <dgm:pt modelId="{CD784037-DCD5-884C-A535-803F0DB6462C}" type="sibTrans" cxnId="{7B241C07-D06D-ED48-8814-07C7291E09F2}">
      <dgm:prSet/>
      <dgm:spPr/>
      <dgm:t>
        <a:bodyPr/>
        <a:lstStyle/>
        <a:p>
          <a:endParaRPr lang="en-US" sz="3600"/>
        </a:p>
      </dgm:t>
    </dgm:pt>
    <dgm:pt modelId="{A1DFC8F8-1E37-EC49-BFF5-6B576247534E}" type="pres">
      <dgm:prSet presAssocID="{63D90A56-C3A9-4C4F-8517-D9892A5E5435}" presName="linearFlow" presStyleCnt="0">
        <dgm:presLayoutVars>
          <dgm:resizeHandles val="exact"/>
        </dgm:presLayoutVars>
      </dgm:prSet>
      <dgm:spPr/>
    </dgm:pt>
    <dgm:pt modelId="{734E30D5-0E46-584B-BA64-F5D63BD339D2}" type="pres">
      <dgm:prSet presAssocID="{0899783A-BE7B-5949-B274-493631D5DB3C}" presName="node" presStyleLbl="node1" presStyleIdx="0" presStyleCnt="5" custScaleX="205476">
        <dgm:presLayoutVars>
          <dgm:bulletEnabled val="1"/>
        </dgm:presLayoutVars>
      </dgm:prSet>
      <dgm:spPr/>
      <dgm:t>
        <a:bodyPr/>
        <a:lstStyle/>
        <a:p>
          <a:endParaRPr lang="en-US"/>
        </a:p>
      </dgm:t>
    </dgm:pt>
    <dgm:pt modelId="{9FE25B28-4CE4-D54A-85F0-3F68FDF43CE1}" type="pres">
      <dgm:prSet presAssocID="{D18300D1-4445-234A-8D5D-D557D49C1264}" presName="sibTrans" presStyleLbl="sibTrans2D1" presStyleIdx="0" presStyleCnt="4"/>
      <dgm:spPr/>
      <dgm:t>
        <a:bodyPr/>
        <a:lstStyle/>
        <a:p>
          <a:endParaRPr lang="en-US"/>
        </a:p>
      </dgm:t>
    </dgm:pt>
    <dgm:pt modelId="{19B91EBD-F0F1-724D-AA0B-21084C887D5F}" type="pres">
      <dgm:prSet presAssocID="{D18300D1-4445-234A-8D5D-D557D49C1264}" presName="connectorText" presStyleLbl="sibTrans2D1" presStyleIdx="0" presStyleCnt="4"/>
      <dgm:spPr/>
      <dgm:t>
        <a:bodyPr/>
        <a:lstStyle/>
        <a:p>
          <a:endParaRPr lang="en-US"/>
        </a:p>
      </dgm:t>
    </dgm:pt>
    <dgm:pt modelId="{CA84EBEA-7EC7-F24B-82CD-6D084D7D88F2}" type="pres">
      <dgm:prSet presAssocID="{CCF884D9-05D8-694C-8F91-ADFE2CBB5E82}" presName="node" presStyleLbl="node1" presStyleIdx="1" presStyleCnt="5" custScaleX="205476">
        <dgm:presLayoutVars>
          <dgm:bulletEnabled val="1"/>
        </dgm:presLayoutVars>
      </dgm:prSet>
      <dgm:spPr/>
      <dgm:t>
        <a:bodyPr/>
        <a:lstStyle/>
        <a:p>
          <a:endParaRPr lang="en-US"/>
        </a:p>
      </dgm:t>
    </dgm:pt>
    <dgm:pt modelId="{21F81EC8-33E0-1143-B9FA-D6414A4341B3}" type="pres">
      <dgm:prSet presAssocID="{0DFB4C1D-6F24-054F-AB1B-66D98EA87826}" presName="sibTrans" presStyleLbl="sibTrans2D1" presStyleIdx="1" presStyleCnt="4"/>
      <dgm:spPr/>
      <dgm:t>
        <a:bodyPr/>
        <a:lstStyle/>
        <a:p>
          <a:endParaRPr lang="en-US"/>
        </a:p>
      </dgm:t>
    </dgm:pt>
    <dgm:pt modelId="{9C565133-A700-2943-8526-DAAD3D757270}" type="pres">
      <dgm:prSet presAssocID="{0DFB4C1D-6F24-054F-AB1B-66D98EA87826}" presName="connectorText" presStyleLbl="sibTrans2D1" presStyleIdx="1" presStyleCnt="4"/>
      <dgm:spPr/>
      <dgm:t>
        <a:bodyPr/>
        <a:lstStyle/>
        <a:p>
          <a:endParaRPr lang="en-US"/>
        </a:p>
      </dgm:t>
    </dgm:pt>
    <dgm:pt modelId="{76A79AD3-9363-E745-94C9-80158301AACF}" type="pres">
      <dgm:prSet presAssocID="{F97ACD46-20D4-6B42-9B8C-66B422374D65}" presName="node" presStyleLbl="node1" presStyleIdx="2" presStyleCnt="5" custScaleX="205476">
        <dgm:presLayoutVars>
          <dgm:bulletEnabled val="1"/>
        </dgm:presLayoutVars>
      </dgm:prSet>
      <dgm:spPr/>
      <dgm:t>
        <a:bodyPr/>
        <a:lstStyle/>
        <a:p>
          <a:endParaRPr lang="en-US"/>
        </a:p>
      </dgm:t>
    </dgm:pt>
    <dgm:pt modelId="{01657710-F910-9746-B876-747CBD0F6BC7}" type="pres">
      <dgm:prSet presAssocID="{8FE54151-A6D6-A64A-9E83-6CF608127E3F}" presName="sibTrans" presStyleLbl="sibTrans2D1" presStyleIdx="2" presStyleCnt="4"/>
      <dgm:spPr/>
      <dgm:t>
        <a:bodyPr/>
        <a:lstStyle/>
        <a:p>
          <a:endParaRPr lang="en-US"/>
        </a:p>
      </dgm:t>
    </dgm:pt>
    <dgm:pt modelId="{7C2FB8E6-0D60-EC48-AA2E-BE2F561A03C9}" type="pres">
      <dgm:prSet presAssocID="{8FE54151-A6D6-A64A-9E83-6CF608127E3F}" presName="connectorText" presStyleLbl="sibTrans2D1" presStyleIdx="2" presStyleCnt="4"/>
      <dgm:spPr/>
      <dgm:t>
        <a:bodyPr/>
        <a:lstStyle/>
        <a:p>
          <a:endParaRPr lang="en-US"/>
        </a:p>
      </dgm:t>
    </dgm:pt>
    <dgm:pt modelId="{B1EFE183-4274-CA4A-8BC9-3DE866C2A3EB}" type="pres">
      <dgm:prSet presAssocID="{C81BBCE9-4343-144E-AAD8-EFC183CE17B4}" presName="node" presStyleLbl="node1" presStyleIdx="3" presStyleCnt="5" custScaleX="205476" custLinFactNeighborX="1675" custLinFactNeighborY="0">
        <dgm:presLayoutVars>
          <dgm:bulletEnabled val="1"/>
        </dgm:presLayoutVars>
      </dgm:prSet>
      <dgm:spPr/>
      <dgm:t>
        <a:bodyPr/>
        <a:lstStyle/>
        <a:p>
          <a:endParaRPr lang="en-US"/>
        </a:p>
      </dgm:t>
    </dgm:pt>
    <dgm:pt modelId="{4A6740CC-019B-CF43-84CD-EC365416A2FB}" type="pres">
      <dgm:prSet presAssocID="{502ED800-19AA-1541-8125-6921555375A9}" presName="sibTrans" presStyleLbl="sibTrans2D1" presStyleIdx="3" presStyleCnt="4"/>
      <dgm:spPr/>
      <dgm:t>
        <a:bodyPr/>
        <a:lstStyle/>
        <a:p>
          <a:endParaRPr lang="en-US"/>
        </a:p>
      </dgm:t>
    </dgm:pt>
    <dgm:pt modelId="{0776F3A4-60C8-9F4F-9B7E-22010F875A9E}" type="pres">
      <dgm:prSet presAssocID="{502ED800-19AA-1541-8125-6921555375A9}" presName="connectorText" presStyleLbl="sibTrans2D1" presStyleIdx="3" presStyleCnt="4"/>
      <dgm:spPr/>
      <dgm:t>
        <a:bodyPr/>
        <a:lstStyle/>
        <a:p>
          <a:endParaRPr lang="en-US"/>
        </a:p>
      </dgm:t>
    </dgm:pt>
    <dgm:pt modelId="{21AA5463-E721-304C-A929-2AC8316757B7}" type="pres">
      <dgm:prSet presAssocID="{1228AD7F-4C62-144A-A1AC-E3925C941DF7}" presName="node" presStyleLbl="node1" presStyleIdx="4" presStyleCnt="5" custScaleX="203614">
        <dgm:presLayoutVars>
          <dgm:bulletEnabled val="1"/>
        </dgm:presLayoutVars>
      </dgm:prSet>
      <dgm:spPr/>
      <dgm:t>
        <a:bodyPr/>
        <a:lstStyle/>
        <a:p>
          <a:endParaRPr lang="en-US"/>
        </a:p>
      </dgm:t>
    </dgm:pt>
  </dgm:ptLst>
  <dgm:cxnLst>
    <dgm:cxn modelId="{616F167C-B9C2-4054-8B92-D0611EBABD4D}" type="presOf" srcId="{D18300D1-4445-234A-8D5D-D557D49C1264}" destId="{9FE25B28-4CE4-D54A-85F0-3F68FDF43CE1}" srcOrd="0" destOrd="0" presId="urn:microsoft.com/office/officeart/2005/8/layout/process2"/>
    <dgm:cxn modelId="{0C46CB3B-22EE-4823-8283-0A992A7CEF35}" type="presOf" srcId="{0DFB4C1D-6F24-054F-AB1B-66D98EA87826}" destId="{9C565133-A700-2943-8526-DAAD3D757270}" srcOrd="1" destOrd="0" presId="urn:microsoft.com/office/officeart/2005/8/layout/process2"/>
    <dgm:cxn modelId="{ECD189AF-2AE9-4E6A-A16D-817A2412DDB6}" type="presOf" srcId="{0DFB4C1D-6F24-054F-AB1B-66D98EA87826}" destId="{21F81EC8-33E0-1143-B9FA-D6414A4341B3}" srcOrd="0" destOrd="0" presId="urn:microsoft.com/office/officeart/2005/8/layout/process2"/>
    <dgm:cxn modelId="{CA2B226B-0C5B-40E6-A492-3E6E75A70EF6}" type="presOf" srcId="{1228AD7F-4C62-144A-A1AC-E3925C941DF7}" destId="{21AA5463-E721-304C-A929-2AC8316757B7}" srcOrd="0" destOrd="0" presId="urn:microsoft.com/office/officeart/2005/8/layout/process2"/>
    <dgm:cxn modelId="{AEE8BE29-01EE-4D4A-81A1-AEA251956F47}" srcId="{63D90A56-C3A9-4C4F-8517-D9892A5E5435}" destId="{C81BBCE9-4343-144E-AAD8-EFC183CE17B4}" srcOrd="3" destOrd="0" parTransId="{E2EA0E10-F0E1-D942-9517-F41CA8952265}" sibTransId="{502ED800-19AA-1541-8125-6921555375A9}"/>
    <dgm:cxn modelId="{7B241C07-D06D-ED48-8814-07C7291E09F2}" srcId="{63D90A56-C3A9-4C4F-8517-D9892A5E5435}" destId="{1228AD7F-4C62-144A-A1AC-E3925C941DF7}" srcOrd="4" destOrd="0" parTransId="{7FEFAE42-7313-B649-9C22-238937085591}" sibTransId="{CD784037-DCD5-884C-A535-803F0DB6462C}"/>
    <dgm:cxn modelId="{424E706E-9A33-407E-AFF2-F83A0D332D5B}" type="presOf" srcId="{502ED800-19AA-1541-8125-6921555375A9}" destId="{0776F3A4-60C8-9F4F-9B7E-22010F875A9E}" srcOrd="1" destOrd="0" presId="urn:microsoft.com/office/officeart/2005/8/layout/process2"/>
    <dgm:cxn modelId="{77A525FC-851E-2F42-88EA-BC08E571395D}" srcId="{63D90A56-C3A9-4C4F-8517-D9892A5E5435}" destId="{CCF884D9-05D8-694C-8F91-ADFE2CBB5E82}" srcOrd="1" destOrd="0" parTransId="{A363BC7B-1454-1544-8EDD-072F1141280B}" sibTransId="{0DFB4C1D-6F24-054F-AB1B-66D98EA87826}"/>
    <dgm:cxn modelId="{6359C7A5-AD22-4497-ABCF-52DC52A9A42F}" type="presOf" srcId="{502ED800-19AA-1541-8125-6921555375A9}" destId="{4A6740CC-019B-CF43-84CD-EC365416A2FB}" srcOrd="0" destOrd="0" presId="urn:microsoft.com/office/officeart/2005/8/layout/process2"/>
    <dgm:cxn modelId="{6E074F54-79B0-4C1C-829E-206A69B618AB}" type="presOf" srcId="{8FE54151-A6D6-A64A-9E83-6CF608127E3F}" destId="{7C2FB8E6-0D60-EC48-AA2E-BE2F561A03C9}" srcOrd="1" destOrd="0" presId="urn:microsoft.com/office/officeart/2005/8/layout/process2"/>
    <dgm:cxn modelId="{87CA1D07-086B-40B3-B68C-88B925E7A7B5}" type="presOf" srcId="{0899783A-BE7B-5949-B274-493631D5DB3C}" destId="{734E30D5-0E46-584B-BA64-F5D63BD339D2}" srcOrd="0" destOrd="0" presId="urn:microsoft.com/office/officeart/2005/8/layout/process2"/>
    <dgm:cxn modelId="{6195C275-A567-46BE-8FD8-D98052602939}" type="presOf" srcId="{D18300D1-4445-234A-8D5D-D557D49C1264}" destId="{19B91EBD-F0F1-724D-AA0B-21084C887D5F}" srcOrd="1" destOrd="0" presId="urn:microsoft.com/office/officeart/2005/8/layout/process2"/>
    <dgm:cxn modelId="{1A746AF0-2758-4A64-8D52-737B8C40CD44}" type="presOf" srcId="{63D90A56-C3A9-4C4F-8517-D9892A5E5435}" destId="{A1DFC8F8-1E37-EC49-BFF5-6B576247534E}" srcOrd="0" destOrd="0" presId="urn:microsoft.com/office/officeart/2005/8/layout/process2"/>
    <dgm:cxn modelId="{7ECF7E73-2EEF-461E-84B2-510BEF4C9487}" type="presOf" srcId="{CCF884D9-05D8-694C-8F91-ADFE2CBB5E82}" destId="{CA84EBEA-7EC7-F24B-82CD-6D084D7D88F2}" srcOrd="0" destOrd="0" presId="urn:microsoft.com/office/officeart/2005/8/layout/process2"/>
    <dgm:cxn modelId="{1AA3F827-D7F9-7A48-95C2-B0D33F0C2955}" srcId="{63D90A56-C3A9-4C4F-8517-D9892A5E5435}" destId="{F97ACD46-20D4-6B42-9B8C-66B422374D65}" srcOrd="2" destOrd="0" parTransId="{4451FDA5-58B6-5741-A249-2C6A9AD11CF8}" sibTransId="{8FE54151-A6D6-A64A-9E83-6CF608127E3F}"/>
    <dgm:cxn modelId="{D1B4B53A-3345-4925-879B-2B67B4FD3DD6}" type="presOf" srcId="{F97ACD46-20D4-6B42-9B8C-66B422374D65}" destId="{76A79AD3-9363-E745-94C9-80158301AACF}" srcOrd="0" destOrd="0" presId="urn:microsoft.com/office/officeart/2005/8/layout/process2"/>
    <dgm:cxn modelId="{8BE768D8-3F8F-411C-A00D-11D31E015D01}" type="presOf" srcId="{C81BBCE9-4343-144E-AAD8-EFC183CE17B4}" destId="{B1EFE183-4274-CA4A-8BC9-3DE866C2A3EB}" srcOrd="0" destOrd="0" presId="urn:microsoft.com/office/officeart/2005/8/layout/process2"/>
    <dgm:cxn modelId="{15CB7FCC-FDDF-4CDB-B1AD-E465902194FA}" type="presOf" srcId="{8FE54151-A6D6-A64A-9E83-6CF608127E3F}" destId="{01657710-F910-9746-B876-747CBD0F6BC7}" srcOrd="0" destOrd="0" presId="urn:microsoft.com/office/officeart/2005/8/layout/process2"/>
    <dgm:cxn modelId="{AFB1CA65-1AC1-E24E-BFCC-C72C2B097D48}" srcId="{63D90A56-C3A9-4C4F-8517-D9892A5E5435}" destId="{0899783A-BE7B-5949-B274-493631D5DB3C}" srcOrd="0" destOrd="0" parTransId="{0BBAF465-3E3C-CA49-B030-CBA8184EB756}" sibTransId="{D18300D1-4445-234A-8D5D-D557D49C1264}"/>
    <dgm:cxn modelId="{6B3E6BA3-CFC7-44AE-9BAD-445A9B6B0A62}" type="presParOf" srcId="{A1DFC8F8-1E37-EC49-BFF5-6B576247534E}" destId="{734E30D5-0E46-584B-BA64-F5D63BD339D2}" srcOrd="0" destOrd="0" presId="urn:microsoft.com/office/officeart/2005/8/layout/process2"/>
    <dgm:cxn modelId="{AA71A0E0-CC7A-4860-8C1B-FB7309420F70}" type="presParOf" srcId="{A1DFC8F8-1E37-EC49-BFF5-6B576247534E}" destId="{9FE25B28-4CE4-D54A-85F0-3F68FDF43CE1}" srcOrd="1" destOrd="0" presId="urn:microsoft.com/office/officeart/2005/8/layout/process2"/>
    <dgm:cxn modelId="{5E5B1913-423B-4223-BF90-9EFC6C1D4F5C}" type="presParOf" srcId="{9FE25B28-4CE4-D54A-85F0-3F68FDF43CE1}" destId="{19B91EBD-F0F1-724D-AA0B-21084C887D5F}" srcOrd="0" destOrd="0" presId="urn:microsoft.com/office/officeart/2005/8/layout/process2"/>
    <dgm:cxn modelId="{315B1E72-AA99-4444-817A-6C6CD07D12A9}" type="presParOf" srcId="{A1DFC8F8-1E37-EC49-BFF5-6B576247534E}" destId="{CA84EBEA-7EC7-F24B-82CD-6D084D7D88F2}" srcOrd="2" destOrd="0" presId="urn:microsoft.com/office/officeart/2005/8/layout/process2"/>
    <dgm:cxn modelId="{20C53981-CCEB-419E-90D0-7B33A1069B65}" type="presParOf" srcId="{A1DFC8F8-1E37-EC49-BFF5-6B576247534E}" destId="{21F81EC8-33E0-1143-B9FA-D6414A4341B3}" srcOrd="3" destOrd="0" presId="urn:microsoft.com/office/officeart/2005/8/layout/process2"/>
    <dgm:cxn modelId="{D72D8F38-129B-4DD0-938B-8863DC21416F}" type="presParOf" srcId="{21F81EC8-33E0-1143-B9FA-D6414A4341B3}" destId="{9C565133-A700-2943-8526-DAAD3D757270}" srcOrd="0" destOrd="0" presId="urn:microsoft.com/office/officeart/2005/8/layout/process2"/>
    <dgm:cxn modelId="{53819AEC-B53A-4F9D-AC80-8F1443170BD8}" type="presParOf" srcId="{A1DFC8F8-1E37-EC49-BFF5-6B576247534E}" destId="{76A79AD3-9363-E745-94C9-80158301AACF}" srcOrd="4" destOrd="0" presId="urn:microsoft.com/office/officeart/2005/8/layout/process2"/>
    <dgm:cxn modelId="{4F5836B7-C3AD-45B2-89A3-19396B536080}" type="presParOf" srcId="{A1DFC8F8-1E37-EC49-BFF5-6B576247534E}" destId="{01657710-F910-9746-B876-747CBD0F6BC7}" srcOrd="5" destOrd="0" presId="urn:microsoft.com/office/officeart/2005/8/layout/process2"/>
    <dgm:cxn modelId="{183E110B-E74B-4509-94D0-74F0FEEC4F47}" type="presParOf" srcId="{01657710-F910-9746-B876-747CBD0F6BC7}" destId="{7C2FB8E6-0D60-EC48-AA2E-BE2F561A03C9}" srcOrd="0" destOrd="0" presId="urn:microsoft.com/office/officeart/2005/8/layout/process2"/>
    <dgm:cxn modelId="{F2D29FBF-1734-4B4E-BCFC-DCE4A3D528FF}" type="presParOf" srcId="{A1DFC8F8-1E37-EC49-BFF5-6B576247534E}" destId="{B1EFE183-4274-CA4A-8BC9-3DE866C2A3EB}" srcOrd="6" destOrd="0" presId="urn:microsoft.com/office/officeart/2005/8/layout/process2"/>
    <dgm:cxn modelId="{BE67AECD-C73E-4AE1-B91C-5AD09033A1BB}" type="presParOf" srcId="{A1DFC8F8-1E37-EC49-BFF5-6B576247534E}" destId="{4A6740CC-019B-CF43-84CD-EC365416A2FB}" srcOrd="7" destOrd="0" presId="urn:microsoft.com/office/officeart/2005/8/layout/process2"/>
    <dgm:cxn modelId="{D922907E-637B-4C1A-9D4D-A388BECF3071}" type="presParOf" srcId="{4A6740CC-019B-CF43-84CD-EC365416A2FB}" destId="{0776F3A4-60C8-9F4F-9B7E-22010F875A9E}" srcOrd="0" destOrd="0" presId="urn:microsoft.com/office/officeart/2005/8/layout/process2"/>
    <dgm:cxn modelId="{2CBCAE8E-92C6-4E56-B37C-6954274CE2BB}" type="presParOf" srcId="{A1DFC8F8-1E37-EC49-BFF5-6B576247534E}" destId="{21AA5463-E721-304C-A929-2AC8316757B7}" srcOrd="8" destOrd="0" presId="urn:microsoft.com/office/officeart/2005/8/layout/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E30D5-0E46-584B-BA64-F5D63BD339D2}">
      <dsp:nvSpPr>
        <dsp:cNvPr id="0" name=""/>
        <dsp:cNvSpPr/>
      </dsp:nvSpPr>
      <dsp:spPr>
        <a:xfrm>
          <a:off x="-18466" y="2761"/>
          <a:ext cx="4075532" cy="64577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Candidate variants</a:t>
          </a:r>
          <a:endParaRPr lang="en-US" sz="2400" kern="1200" dirty="0"/>
        </a:p>
      </dsp:txBody>
      <dsp:txXfrm>
        <a:off x="448" y="21675"/>
        <a:ext cx="4037704" cy="607949"/>
      </dsp:txXfrm>
    </dsp:sp>
    <dsp:sp modelId="{9FE25B28-4CE4-D54A-85F0-3F68FDF43CE1}">
      <dsp:nvSpPr>
        <dsp:cNvPr id="0" name=""/>
        <dsp:cNvSpPr/>
      </dsp:nvSpPr>
      <dsp:spPr>
        <a:xfrm rot="5400000">
          <a:off x="1898216" y="664683"/>
          <a:ext cx="242166" cy="290599"/>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32120" y="688899"/>
        <a:ext cx="174359" cy="169516"/>
      </dsp:txXfrm>
    </dsp:sp>
    <dsp:sp modelId="{CA84EBEA-7EC7-F24B-82CD-6D084D7D88F2}">
      <dsp:nvSpPr>
        <dsp:cNvPr id="0" name=""/>
        <dsp:cNvSpPr/>
      </dsp:nvSpPr>
      <dsp:spPr>
        <a:xfrm>
          <a:off x="-18466" y="971427"/>
          <a:ext cx="4075532" cy="64577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Concordant variants</a:t>
          </a:r>
          <a:endParaRPr lang="en-US" sz="2400" kern="1200" dirty="0"/>
        </a:p>
      </dsp:txBody>
      <dsp:txXfrm>
        <a:off x="448" y="990341"/>
        <a:ext cx="4037704" cy="607949"/>
      </dsp:txXfrm>
    </dsp:sp>
    <dsp:sp modelId="{21F81EC8-33E0-1143-B9FA-D6414A4341B3}">
      <dsp:nvSpPr>
        <dsp:cNvPr id="0" name=""/>
        <dsp:cNvSpPr/>
      </dsp:nvSpPr>
      <dsp:spPr>
        <a:xfrm rot="5400000">
          <a:off x="1898216" y="1633348"/>
          <a:ext cx="242166" cy="290599"/>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32120" y="1657564"/>
        <a:ext cx="174359" cy="169516"/>
      </dsp:txXfrm>
    </dsp:sp>
    <dsp:sp modelId="{76A79AD3-9363-E745-94C9-80158301AACF}">
      <dsp:nvSpPr>
        <dsp:cNvPr id="0" name=""/>
        <dsp:cNvSpPr/>
      </dsp:nvSpPr>
      <dsp:spPr>
        <a:xfrm>
          <a:off x="-18466" y="1940092"/>
          <a:ext cx="4075532" cy="64577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Find characteristics of bias</a:t>
          </a:r>
          <a:endParaRPr lang="en-US" sz="2400" kern="1200" dirty="0"/>
        </a:p>
      </dsp:txBody>
      <dsp:txXfrm>
        <a:off x="448" y="1959006"/>
        <a:ext cx="4037704" cy="607949"/>
      </dsp:txXfrm>
    </dsp:sp>
    <dsp:sp modelId="{01657710-F910-9746-B876-747CBD0F6BC7}">
      <dsp:nvSpPr>
        <dsp:cNvPr id="0" name=""/>
        <dsp:cNvSpPr/>
      </dsp:nvSpPr>
      <dsp:spPr>
        <a:xfrm rot="5400000">
          <a:off x="1898216" y="2602014"/>
          <a:ext cx="242166" cy="290599"/>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32120" y="2626230"/>
        <a:ext cx="174359" cy="169516"/>
      </dsp:txXfrm>
    </dsp:sp>
    <dsp:sp modelId="{B1EFE183-4274-CA4A-8BC9-3DE866C2A3EB}">
      <dsp:nvSpPr>
        <dsp:cNvPr id="0" name=""/>
        <dsp:cNvSpPr/>
      </dsp:nvSpPr>
      <dsp:spPr>
        <a:xfrm>
          <a:off x="-18466" y="2908758"/>
          <a:ext cx="4075532" cy="64577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Arbitrate using evidence of bias</a:t>
          </a:r>
          <a:endParaRPr lang="en-US" sz="2400" kern="1200" dirty="0"/>
        </a:p>
      </dsp:txBody>
      <dsp:txXfrm>
        <a:off x="448" y="2927672"/>
        <a:ext cx="4037704" cy="607949"/>
      </dsp:txXfrm>
    </dsp:sp>
    <dsp:sp modelId="{4A6740CC-019B-CF43-84CD-EC365416A2FB}">
      <dsp:nvSpPr>
        <dsp:cNvPr id="0" name=""/>
        <dsp:cNvSpPr/>
      </dsp:nvSpPr>
      <dsp:spPr>
        <a:xfrm rot="5400000">
          <a:off x="1898216" y="3570679"/>
          <a:ext cx="242166" cy="290599"/>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32120" y="3594895"/>
        <a:ext cx="174359" cy="169516"/>
      </dsp:txXfrm>
    </dsp:sp>
    <dsp:sp modelId="{21AA5463-E721-304C-A929-2AC8316757B7}">
      <dsp:nvSpPr>
        <dsp:cNvPr id="0" name=""/>
        <dsp:cNvSpPr/>
      </dsp:nvSpPr>
      <dsp:spPr>
        <a:xfrm>
          <a:off x="0" y="3877424"/>
          <a:ext cx="4038600" cy="64577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Confidence Level</a:t>
          </a:r>
          <a:endParaRPr lang="en-US" sz="2400" kern="1200" dirty="0"/>
        </a:p>
      </dsp:txBody>
      <dsp:txXfrm>
        <a:off x="18914" y="3896338"/>
        <a:ext cx="4000772" cy="607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68F643-CAD7-4EAD-B2BA-C7279A5390B0}" type="datetimeFigureOut">
              <a:rPr lang="en-US" smtClean="0"/>
              <a:t>3/17/2015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4927D5-3476-4A5E-853A-47B9C042CCC6}" type="slidenum">
              <a:rPr lang="en-US" smtClean="0"/>
              <a:t>‹#›</a:t>
            </a:fld>
            <a:endParaRPr lang="en-US"/>
          </a:p>
        </p:txBody>
      </p:sp>
    </p:spTree>
    <p:extLst>
      <p:ext uri="{BB962C8B-B14F-4D97-AF65-F5344CB8AC3E}">
        <p14:creationId xmlns:p14="http://schemas.microsoft.com/office/powerpoint/2010/main" val="344164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nextgen.mgh.harvard.edu/IlluminaChemistry.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nature.com/nbt/journal/v31/n3/full/nbt.2514.html#ref42"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www.nature.com/nbt/journal/v31/n3/full/nbt.2514.html#supplementary-information" TargetMode="External"/><Relationship Id="rId4" Type="http://schemas.openxmlformats.org/officeDocument/2006/relationships/hyperlink" Target="http://www.nature.com/nbt/journal/v31/n3/full/nbt.2514.html#ref43"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ncifrederick.cancer.gov/rtp/csas/requestor/default.asp" TargetMode="External"/><Relationship Id="rId3" Type="http://schemas.openxmlformats.org/officeDocument/2006/relationships/hyperlink" Target="http://ncifrederick.cancer.gov/atp/" TargetMode="External"/><Relationship Id="rId7" Type="http://schemas.openxmlformats.org/officeDocument/2006/relationships/hyperlink" Target="mailto:ncifwebmaster@nih.gov?subject=CSAS%20Assistance%20Needed&amp;body="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mailto:jim.cherry@nih.gov?subject=CSAS%20Assitance%20Needed&amp;body=" TargetMode="External"/><Relationship Id="rId11" Type="http://schemas.openxmlformats.org/officeDocument/2006/relationships/hyperlink" Target="mailto:christensenw@mail.nih.gov" TargetMode="External"/><Relationship Id="rId5" Type="http://schemas.openxmlformats.org/officeDocument/2006/relationships/hyperlink" Target="http://ncifrederick.cancer.gov/" TargetMode="External"/><Relationship Id="rId10" Type="http://schemas.openxmlformats.org/officeDocument/2006/relationships/hyperlink" Target="mailto:castlemj@mail.nih.gov" TargetMode="External"/><Relationship Id="rId4" Type="http://schemas.openxmlformats.org/officeDocument/2006/relationships/hyperlink" Target="http://ncifrederick.cancer.gov/rtp/lasp/phl" TargetMode="External"/><Relationship Id="rId9" Type="http://schemas.openxmlformats.org/officeDocument/2006/relationships/hyperlink" Target="http://ncifrederick.cancer.gov/rtp/csas/requestor/ODRSFunding-Guidance.pdf"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DNA_sequencing" TargetMode="External"/><Relationship Id="rId13" Type="http://schemas.openxmlformats.org/officeDocument/2006/relationships/hyperlink" Target="http://en.wikipedia.org/wiki/Protein_structure" TargetMode="External"/><Relationship Id="rId18" Type="http://schemas.openxmlformats.org/officeDocument/2006/relationships/hyperlink" Target="http://en.wikipedia.org/wiki/ABI_Solid_Sequencing" TargetMode="External"/><Relationship Id="rId3" Type="http://schemas.openxmlformats.org/officeDocument/2006/relationships/hyperlink" Target="http://en.wikipedia.org/wiki/The_Economist" TargetMode="External"/><Relationship Id="rId7" Type="http://schemas.openxmlformats.org/officeDocument/2006/relationships/hyperlink" Target="http://en.wikipedia.org/wiki/Carlson_Curve#cite_note-2" TargetMode="External"/><Relationship Id="rId12" Type="http://schemas.openxmlformats.org/officeDocument/2006/relationships/hyperlink" Target="http://en.wikipedia.org/wiki/Protein_expression" TargetMode="External"/><Relationship Id="rId17" Type="http://schemas.openxmlformats.org/officeDocument/2006/relationships/hyperlink" Target="http://en.wikipedia.org/wiki/Illumina_(company)" TargetMode="External"/><Relationship Id="rId2" Type="http://schemas.openxmlformats.org/officeDocument/2006/relationships/slide" Target="../slides/slide8.xml"/><Relationship Id="rId16" Type="http://schemas.openxmlformats.org/officeDocument/2006/relationships/hyperlink" Target="http://en.wikipedia.org/wiki/454_Life_Sciences" TargetMode="External"/><Relationship Id="rId1" Type="http://schemas.openxmlformats.org/officeDocument/2006/relationships/notesMaster" Target="../notesMasters/notesMaster1.xml"/><Relationship Id="rId6" Type="http://schemas.openxmlformats.org/officeDocument/2006/relationships/hyperlink" Target="http://en.wikipedia.org/w/index.php?title=Rob_Carlson&amp;action=edit&amp;redlink=1" TargetMode="External"/><Relationship Id="rId11" Type="http://schemas.openxmlformats.org/officeDocument/2006/relationships/hyperlink" Target="http://en.wikipedia.org/wiki/DNA_synthesis" TargetMode="External"/><Relationship Id="rId5" Type="http://schemas.openxmlformats.org/officeDocument/2006/relationships/hyperlink" Target="http://en.wikipedia.org/wiki/Moore's_law" TargetMode="External"/><Relationship Id="rId15" Type="http://schemas.openxmlformats.org/officeDocument/2006/relationships/hyperlink" Target="http://en.wikipedia.org/wiki/Carlson_Curve#cite_note-4" TargetMode="External"/><Relationship Id="rId10" Type="http://schemas.openxmlformats.org/officeDocument/2006/relationships/hyperlink" Target="http://en.wikipedia.org/wiki/Exponential_growth" TargetMode="External"/><Relationship Id="rId4" Type="http://schemas.openxmlformats.org/officeDocument/2006/relationships/hyperlink" Target="http://en.wikipedia.org/wiki/Carlson_Curve#cite_note-1" TargetMode="External"/><Relationship Id="rId9" Type="http://schemas.openxmlformats.org/officeDocument/2006/relationships/hyperlink" Target="http://en.wikipedia.org/wiki/Carlson_Curve#cite_note-3" TargetMode="External"/><Relationship Id="rId14" Type="http://schemas.openxmlformats.org/officeDocument/2006/relationships/hyperlink" Target="http://en.wikipedia.org/wiki/Sanger_sequenc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Miseq</a:t>
            </a:r>
            <a:r>
              <a:rPr lang="en-US" dirty="0" smtClean="0"/>
              <a:t>: 25M reads X 300bp, 15gb, 1 -2</a:t>
            </a:r>
            <a:r>
              <a:rPr lang="en-US" baseline="0" dirty="0" smtClean="0"/>
              <a:t> days.</a:t>
            </a:r>
            <a:endParaRPr lang="en-US" dirty="0" smtClean="0"/>
          </a:p>
          <a:p>
            <a:r>
              <a:rPr lang="en-US" dirty="0" err="1" smtClean="0"/>
              <a:t>NextSeq</a:t>
            </a:r>
            <a:r>
              <a:rPr lang="en-US" dirty="0" smtClean="0"/>
              <a:t>: 400M</a:t>
            </a:r>
            <a:r>
              <a:rPr lang="en-US" baseline="0" dirty="0" smtClean="0"/>
              <a:t> reads X 150bp, 120gb, 1 day</a:t>
            </a:r>
          </a:p>
          <a:p>
            <a:r>
              <a:rPr lang="en-US" baseline="0" dirty="0" err="1" smtClean="0"/>
              <a:t>HiSeq</a:t>
            </a:r>
            <a:r>
              <a:rPr lang="en-US" baseline="0" dirty="0" smtClean="0"/>
              <a:t>: 2B reads X50bp, 1,5T, 1-4 days, </a:t>
            </a:r>
          </a:p>
          <a:p>
            <a:endParaRPr lang="en-US" baseline="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Ion proton: Chip-based semiconductor sequencing enables you to scale your runs to your research needs. The Ion PI™ Chip provides you with 40–80 M reads, enabling you to sequence 1–3 human </a:t>
            </a:r>
            <a:r>
              <a:rPr lang="en-US" dirty="0" err="1" smtClean="0"/>
              <a:t>exomes</a:t>
            </a:r>
            <a:r>
              <a:rPr lang="en-US" dirty="0" smtClean="0"/>
              <a:t> or 1–8 human transcriptomes per run.</a:t>
            </a:r>
          </a:p>
          <a:p>
            <a:endParaRPr lang="en-US" dirty="0" smtClean="0"/>
          </a:p>
          <a:p>
            <a:r>
              <a:rPr lang="en-US" dirty="0" smtClean="0"/>
              <a:t>Ion PI™ Chip 	2–4 </a:t>
            </a:r>
            <a:r>
              <a:rPr lang="en-US" dirty="0" err="1" smtClean="0"/>
              <a:t>hr</a:t>
            </a:r>
            <a:r>
              <a:rPr lang="en-US" dirty="0" smtClean="0"/>
              <a:t> 	Up to 10 Gb </a:t>
            </a:r>
          </a:p>
          <a:p>
            <a:endParaRPr lang="en-US" dirty="0" smtClean="0"/>
          </a:p>
          <a:p>
            <a:r>
              <a:rPr lang="en-US" dirty="0" smtClean="0"/>
              <a:t>Roche 454: Pyrosequencing reaction of 454 Sequencing Systems. Millions of copies of a single clonal fragment are contained on each DNA Capture Bead.</a:t>
            </a:r>
          </a:p>
          <a:p>
            <a:endParaRPr lang="en-US" dirty="0" smtClean="0"/>
          </a:p>
          <a:p>
            <a:r>
              <a:rPr lang="en-US" b="1" dirty="0" smtClean="0"/>
              <a:t>Sequencing Kit</a:t>
            </a:r>
            <a:r>
              <a:rPr lang="en-US" dirty="0" smtClean="0"/>
              <a:t> </a:t>
            </a:r>
            <a:r>
              <a:rPr lang="en-US" b="1" dirty="0" smtClean="0"/>
              <a:t>New! GS FLX Titanium XL+</a:t>
            </a:r>
            <a:r>
              <a:rPr lang="en-US" dirty="0" smtClean="0"/>
              <a:t> </a:t>
            </a:r>
            <a:r>
              <a:rPr lang="en-US" b="1" dirty="0" smtClean="0"/>
              <a:t>GS FLX Titanium XLR70</a:t>
            </a:r>
            <a:r>
              <a:rPr lang="en-US" dirty="0" smtClean="0"/>
              <a:t> </a:t>
            </a:r>
            <a:r>
              <a:rPr lang="en-US" b="1" dirty="0" smtClean="0"/>
              <a:t>Read Length</a:t>
            </a:r>
            <a:r>
              <a:rPr lang="en-US" dirty="0" smtClean="0"/>
              <a:t> Up to 1,000 </a:t>
            </a:r>
            <a:r>
              <a:rPr lang="en-US" dirty="0" err="1" smtClean="0"/>
              <a:t>bp</a:t>
            </a:r>
            <a:r>
              <a:rPr lang="en-US" dirty="0" smtClean="0"/>
              <a:t> Up to 600 </a:t>
            </a:r>
            <a:r>
              <a:rPr lang="en-US" dirty="0" err="1" smtClean="0"/>
              <a:t>bp</a:t>
            </a:r>
            <a:r>
              <a:rPr lang="en-US" dirty="0" smtClean="0"/>
              <a:t> </a:t>
            </a:r>
            <a:r>
              <a:rPr lang="en-US" b="1" dirty="0" smtClean="0"/>
              <a:t>Mode Read Length</a:t>
            </a:r>
            <a:r>
              <a:rPr lang="en-US" dirty="0" smtClean="0"/>
              <a:t> 700 </a:t>
            </a:r>
            <a:r>
              <a:rPr lang="en-US" dirty="0" err="1" smtClean="0"/>
              <a:t>bp</a:t>
            </a:r>
            <a:r>
              <a:rPr lang="en-US" dirty="0" smtClean="0"/>
              <a:t> 450 </a:t>
            </a:r>
            <a:r>
              <a:rPr lang="en-US" dirty="0" err="1" smtClean="0"/>
              <a:t>bp</a:t>
            </a:r>
            <a:r>
              <a:rPr lang="en-US" dirty="0" smtClean="0"/>
              <a:t> </a:t>
            </a:r>
            <a:r>
              <a:rPr lang="en-US" b="1" dirty="0" smtClean="0"/>
              <a:t>Throughput Profile</a:t>
            </a:r>
            <a:r>
              <a:rPr lang="en-US" dirty="0" smtClean="0"/>
              <a:t> - 85% of total bases from reads &gt;500 </a:t>
            </a:r>
            <a:r>
              <a:rPr lang="en-US" dirty="0" err="1" smtClean="0"/>
              <a:t>bp</a:t>
            </a:r>
            <a:r>
              <a:rPr lang="en-US" dirty="0" smtClean="0"/>
              <a:t/>
            </a:r>
            <a:br>
              <a:rPr lang="en-US" dirty="0" smtClean="0"/>
            </a:br>
            <a:r>
              <a:rPr lang="en-US" dirty="0" smtClean="0"/>
              <a:t>- 45% of total bases from reads &gt;700 </a:t>
            </a:r>
            <a:r>
              <a:rPr lang="en-US" dirty="0" err="1" smtClean="0"/>
              <a:t>bp</a:t>
            </a:r>
            <a:r>
              <a:rPr lang="en-US" dirty="0" smtClean="0"/>
              <a:t> - 85% of total bases from reads &gt; 300 </a:t>
            </a:r>
            <a:r>
              <a:rPr lang="en-US" dirty="0" err="1" smtClean="0"/>
              <a:t>bp</a:t>
            </a:r>
            <a:r>
              <a:rPr lang="en-US" dirty="0" smtClean="0"/>
              <a:t/>
            </a:r>
            <a:br>
              <a:rPr lang="en-US" dirty="0" smtClean="0"/>
            </a:br>
            <a:r>
              <a:rPr lang="en-US" dirty="0" smtClean="0"/>
              <a:t>- 20% of total bases from reads &gt; 500 </a:t>
            </a:r>
            <a:r>
              <a:rPr lang="en-US" dirty="0" err="1" smtClean="0"/>
              <a:t>bp</a:t>
            </a:r>
            <a:r>
              <a:rPr lang="en-US" dirty="0" smtClean="0"/>
              <a:t> </a:t>
            </a:r>
          </a:p>
          <a:p>
            <a:r>
              <a:rPr lang="en-US" b="1" dirty="0" smtClean="0"/>
              <a:t>Typical Throughput</a:t>
            </a:r>
            <a:r>
              <a:rPr lang="en-US" dirty="0" smtClean="0"/>
              <a:t> 700 Mb 450 Mb </a:t>
            </a:r>
          </a:p>
          <a:p>
            <a:r>
              <a:rPr lang="en-US" b="1" dirty="0" smtClean="0"/>
              <a:t>Reads per Run</a:t>
            </a:r>
            <a:r>
              <a:rPr lang="en-US" dirty="0" smtClean="0"/>
              <a:t> ~1,000,000 shotgun ~1,000,000 shotgun,</a:t>
            </a:r>
            <a:br>
              <a:rPr lang="en-US" dirty="0" smtClean="0"/>
            </a:br>
            <a:r>
              <a:rPr lang="en-US" dirty="0" smtClean="0"/>
              <a:t>~700,000 </a:t>
            </a:r>
            <a:r>
              <a:rPr lang="en-US" dirty="0" err="1" smtClean="0"/>
              <a:t>amplicon</a:t>
            </a:r>
            <a:r>
              <a:rPr lang="en-US" dirty="0" smtClean="0"/>
              <a:t> </a:t>
            </a:r>
          </a:p>
          <a:p>
            <a:r>
              <a:rPr lang="en-US" b="1" dirty="0" smtClean="0"/>
              <a:t>Consensus Accuracy*</a:t>
            </a:r>
            <a:r>
              <a:rPr lang="en-US" dirty="0" smtClean="0"/>
              <a:t> 99.997% 99.995% </a:t>
            </a:r>
            <a:r>
              <a:rPr lang="en-US" b="1" dirty="0" smtClean="0"/>
              <a:t>Run Time</a:t>
            </a:r>
            <a:r>
              <a:rPr lang="en-US" dirty="0" smtClean="0"/>
              <a:t> 23 hours 10 hours</a:t>
            </a:r>
          </a:p>
        </p:txBody>
      </p:sp>
      <p:sp>
        <p:nvSpPr>
          <p:cNvPr id="4" name="Slide Number Placeholder 3"/>
          <p:cNvSpPr>
            <a:spLocks noGrp="1"/>
          </p:cNvSpPr>
          <p:nvPr>
            <p:ph type="sldNum" sz="quarter" idx="10"/>
          </p:nvPr>
        </p:nvSpPr>
        <p:spPr/>
        <p:txBody>
          <a:bodyPr/>
          <a:lstStyle/>
          <a:p>
            <a:fld id="{604927D5-3476-4A5E-853A-47B9C042CCC6}" type="slidenum">
              <a:rPr lang="en-US" smtClean="0"/>
              <a:t>5</a:t>
            </a:fld>
            <a:endParaRPr lang="en-US"/>
          </a:p>
        </p:txBody>
      </p:sp>
    </p:spTree>
    <p:extLst>
      <p:ext uri="{BB962C8B-B14F-4D97-AF65-F5344CB8AC3E}">
        <p14:creationId xmlns:p14="http://schemas.microsoft.com/office/powerpoint/2010/main" val="968506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Some </a:t>
            </a:r>
            <a:r>
              <a:rPr lang="en-US" sz="1200" b="0" i="0" u="none" strike="noStrike" kern="1200" baseline="0" dirty="0" err="1" smtClean="0">
                <a:solidFill>
                  <a:schemeClr val="tx1"/>
                </a:solidFill>
                <a:latin typeface="+mn-lt"/>
                <a:ea typeface="+mn-ea"/>
                <a:cs typeface="+mn-cs"/>
              </a:rPr>
              <a:t>NimbleGen</a:t>
            </a:r>
            <a:r>
              <a:rPr lang="en-US" sz="1200" b="0" i="0" u="none" strike="noStrike" kern="1200" baseline="0" dirty="0" smtClean="0">
                <a:solidFill>
                  <a:schemeClr val="tx1"/>
                </a:solidFill>
                <a:latin typeface="+mn-lt"/>
                <a:ea typeface="+mn-ea"/>
                <a:cs typeface="+mn-cs"/>
              </a:rPr>
              <a:t> information was not provided, indicated by NP. Relative automation and throughput indicated by “+” symbols, higher number of symbols</a:t>
            </a:r>
          </a:p>
          <a:p>
            <a:r>
              <a:rPr lang="en-US" sz="1200" b="0" i="0" u="none" strike="noStrike" kern="1200" baseline="0" dirty="0" smtClean="0">
                <a:solidFill>
                  <a:schemeClr val="tx1"/>
                </a:solidFill>
                <a:latin typeface="+mn-lt"/>
                <a:ea typeface="+mn-ea"/>
                <a:cs typeface="+mn-cs"/>
              </a:rPr>
              <a:t>indicates easy to automate and higher throughput. Relative cost is indicated by “$” symbol, higher “$” symbols indicate the higher price.</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17</a:t>
            </a:fld>
            <a:endParaRPr lang="en-US"/>
          </a:p>
        </p:txBody>
      </p:sp>
    </p:spTree>
    <p:extLst>
      <p:ext uri="{BB962C8B-B14F-4D97-AF65-F5344CB8AC3E}">
        <p14:creationId xmlns:p14="http://schemas.microsoft.com/office/powerpoint/2010/main" val="3636096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Venn diagram showing the overlap between different features. A) Overlap among Agilent, </a:t>
            </a:r>
            <a:r>
              <a:rPr lang="en-US" sz="1200" b="0" i="0" u="none" strike="noStrike" kern="1200" baseline="0" dirty="0" err="1" smtClean="0">
                <a:solidFill>
                  <a:schemeClr val="tx1"/>
                </a:solidFill>
                <a:latin typeface="+mn-lt"/>
                <a:ea typeface="+mn-ea"/>
                <a:cs typeface="+mn-cs"/>
              </a:rPr>
              <a:t>NimbleGen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Illumina</a:t>
            </a:r>
            <a:r>
              <a:rPr lang="en-US" sz="1200" b="0" i="0" u="none" strike="noStrike" kern="1200" baseline="0" dirty="0" smtClean="0">
                <a:solidFill>
                  <a:schemeClr val="tx1"/>
                </a:solidFill>
                <a:latin typeface="+mn-lt"/>
                <a:ea typeface="+mn-ea"/>
                <a:cs typeface="+mn-cs"/>
              </a:rPr>
              <a:t> capture</a:t>
            </a:r>
          </a:p>
          <a:p>
            <a:r>
              <a:rPr lang="en-US" sz="1200" b="0" i="0" u="none" strike="noStrike" kern="1200" baseline="0" dirty="0" smtClean="0">
                <a:solidFill>
                  <a:schemeClr val="tx1"/>
                </a:solidFill>
                <a:latin typeface="+mn-lt"/>
                <a:ea typeface="+mn-ea"/>
                <a:cs typeface="+mn-cs"/>
              </a:rPr>
              <a:t>targets. B) Overlap among </a:t>
            </a:r>
            <a:r>
              <a:rPr lang="en-US" sz="1200" b="0" i="0" u="none" strike="noStrike" kern="1200" baseline="0" dirty="0" err="1" smtClean="0">
                <a:solidFill>
                  <a:schemeClr val="tx1"/>
                </a:solidFill>
                <a:latin typeface="+mn-lt"/>
                <a:ea typeface="+mn-ea"/>
                <a:cs typeface="+mn-cs"/>
              </a:rPr>
              <a:t>RefSeq</a:t>
            </a:r>
            <a:r>
              <a:rPr lang="en-US" sz="1200" b="0" i="0" u="none" strike="noStrike" kern="1200" baseline="0" dirty="0" smtClean="0">
                <a:solidFill>
                  <a:schemeClr val="tx1"/>
                </a:solidFill>
                <a:latin typeface="+mn-lt"/>
                <a:ea typeface="+mn-ea"/>
                <a:cs typeface="+mn-cs"/>
              </a:rPr>
              <a:t>, CCDS, and ENSEMBL protein coding exon databases. Coverage of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capture technology for C) CCDS</a:t>
            </a:r>
          </a:p>
          <a:p>
            <a:r>
              <a:rPr lang="en-US" sz="1200" b="0" i="0" u="none" strike="noStrike" kern="1200" baseline="0" dirty="0" smtClean="0">
                <a:solidFill>
                  <a:schemeClr val="tx1"/>
                </a:solidFill>
                <a:latin typeface="+mn-lt"/>
                <a:ea typeface="+mn-ea"/>
                <a:cs typeface="+mn-cs"/>
              </a:rPr>
              <a:t>coding exons, D) </a:t>
            </a:r>
            <a:r>
              <a:rPr lang="en-US" sz="1200" b="0" i="0" u="none" strike="noStrike" kern="1200" baseline="0" dirty="0" err="1" smtClean="0">
                <a:solidFill>
                  <a:schemeClr val="tx1"/>
                </a:solidFill>
                <a:latin typeface="+mn-lt"/>
                <a:ea typeface="+mn-ea"/>
                <a:cs typeface="+mn-cs"/>
              </a:rPr>
              <a:t>RefSeq</a:t>
            </a:r>
            <a:r>
              <a:rPr lang="en-US" sz="1200" b="0" i="0" u="none" strike="noStrike" kern="1200" baseline="0" dirty="0" smtClean="0">
                <a:solidFill>
                  <a:schemeClr val="tx1"/>
                </a:solidFill>
                <a:latin typeface="+mn-lt"/>
                <a:ea typeface="+mn-ea"/>
                <a:cs typeface="+mn-cs"/>
              </a:rPr>
              <a:t> coding exons, E) ENSEMBL coding exons, and F) </a:t>
            </a:r>
            <a:r>
              <a:rPr lang="en-US" sz="1200" b="0" i="0" u="none" strike="noStrike" kern="1200" baseline="0" dirty="0" err="1" smtClean="0">
                <a:solidFill>
                  <a:schemeClr val="tx1"/>
                </a:solidFill>
                <a:latin typeface="+mn-lt"/>
                <a:ea typeface="+mn-ea"/>
                <a:cs typeface="+mn-cs"/>
              </a:rPr>
              <a:t>RefSeq</a:t>
            </a:r>
            <a:r>
              <a:rPr lang="en-US" sz="1200" b="0" i="0" u="none" strike="noStrike" kern="1200" baseline="0" dirty="0" smtClean="0">
                <a:solidFill>
                  <a:schemeClr val="tx1"/>
                </a:solidFill>
                <a:latin typeface="+mn-lt"/>
                <a:ea typeface="+mn-ea"/>
                <a:cs typeface="+mn-cs"/>
              </a:rPr>
              <a:t> UTRs.</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18</a:t>
            </a:fld>
            <a:endParaRPr lang="en-US"/>
          </a:p>
        </p:txBody>
      </p:sp>
    </p:spTree>
    <p:extLst>
      <p:ext uri="{BB962C8B-B14F-4D97-AF65-F5344CB8AC3E}">
        <p14:creationId xmlns:p14="http://schemas.microsoft.com/office/powerpoint/2010/main" val="1458515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5 | Number of samples needed to detect significantly mutated genes,</a:t>
            </a:r>
          </a:p>
          <a:p>
            <a:r>
              <a:rPr lang="en-US" sz="1200" b="0" i="0" u="none" strike="noStrike" kern="1200" baseline="0" dirty="0" smtClean="0">
                <a:solidFill>
                  <a:schemeClr val="tx1"/>
                </a:solidFill>
                <a:latin typeface="+mn-lt"/>
                <a:ea typeface="+mn-ea"/>
                <a:cs typeface="+mn-cs"/>
              </a:rPr>
              <a:t>as a function of a </a:t>
            </a:r>
            <a:r>
              <a:rPr lang="en-US" sz="1200" b="0" i="0" u="none" strike="noStrike" kern="1200" baseline="0" dirty="0" err="1" smtClean="0">
                <a:solidFill>
                  <a:schemeClr val="tx1"/>
                </a:solidFill>
                <a:latin typeface="+mn-lt"/>
                <a:ea typeface="+mn-ea"/>
                <a:cs typeface="+mn-cs"/>
              </a:rPr>
              <a:t>tumour</a:t>
            </a:r>
            <a:r>
              <a:rPr lang="en-US" sz="1200" b="0" i="0" u="none" strike="noStrike" kern="1200" baseline="0" dirty="0" smtClean="0">
                <a:solidFill>
                  <a:schemeClr val="tx1"/>
                </a:solidFill>
                <a:latin typeface="+mn-lt"/>
                <a:ea typeface="+mn-ea"/>
                <a:cs typeface="+mn-cs"/>
              </a:rPr>
              <a:t> type’s median background mutation frequency</a:t>
            </a:r>
          </a:p>
          <a:p>
            <a:r>
              <a:rPr lang="en-US" sz="1200" b="0" i="0" u="none" strike="noStrike" kern="1200" baseline="0" dirty="0" smtClean="0">
                <a:solidFill>
                  <a:schemeClr val="tx1"/>
                </a:solidFill>
                <a:latin typeface="+mn-lt"/>
                <a:ea typeface="+mn-ea"/>
                <a:cs typeface="+mn-cs"/>
              </a:rPr>
              <a:t>and a cancer gene’s mutation rate above background. The number of</a:t>
            </a:r>
          </a:p>
          <a:p>
            <a:r>
              <a:rPr lang="en-US" sz="1200" b="0" i="0" u="none" strike="noStrike" kern="1200" baseline="0" dirty="0" smtClean="0">
                <a:solidFill>
                  <a:schemeClr val="tx1"/>
                </a:solidFill>
                <a:latin typeface="+mn-lt"/>
                <a:ea typeface="+mn-ea"/>
                <a:cs typeface="+mn-cs"/>
              </a:rPr>
              <a:t>samples needed to achieve 90% power for 90% of genes (y axis). Grey vertical</a:t>
            </a:r>
          </a:p>
          <a:p>
            <a:r>
              <a:rPr lang="en-US" sz="1200" b="0" i="0" u="none" strike="noStrike" kern="1200" baseline="0" dirty="0" smtClean="0">
                <a:solidFill>
                  <a:schemeClr val="tx1"/>
                </a:solidFill>
                <a:latin typeface="+mn-lt"/>
                <a:ea typeface="+mn-ea"/>
                <a:cs typeface="+mn-cs"/>
              </a:rPr>
              <a:t>lines indicate </a:t>
            </a:r>
            <a:r>
              <a:rPr lang="en-US" sz="1200" b="0" i="0" u="none" strike="noStrike" kern="1200" baseline="0" dirty="0" err="1" smtClean="0">
                <a:solidFill>
                  <a:schemeClr val="tx1"/>
                </a:solidFill>
                <a:latin typeface="+mn-lt"/>
                <a:ea typeface="+mn-ea"/>
                <a:cs typeface="+mn-cs"/>
              </a:rPr>
              <a:t>tumour</a:t>
            </a:r>
            <a:r>
              <a:rPr lang="en-US" sz="1200" b="0" i="0" u="none" strike="noStrike" kern="1200" baseline="0" dirty="0" smtClean="0">
                <a:solidFill>
                  <a:schemeClr val="tx1"/>
                </a:solidFill>
                <a:latin typeface="+mn-lt"/>
                <a:ea typeface="+mn-ea"/>
                <a:cs typeface="+mn-cs"/>
              </a:rPr>
              <a:t> type median background mutation frequencies (x axis).</a:t>
            </a:r>
          </a:p>
          <a:p>
            <a:r>
              <a:rPr lang="en-US" sz="1200" b="0" i="0" u="none" strike="noStrike" kern="1200" baseline="0" dirty="0" smtClean="0">
                <a:solidFill>
                  <a:schemeClr val="tx1"/>
                </a:solidFill>
                <a:latin typeface="+mn-lt"/>
                <a:ea typeface="+mn-ea"/>
                <a:cs typeface="+mn-cs"/>
              </a:rPr>
              <a:t>Black dots indicate sample sizes in the current study. For most </a:t>
            </a:r>
            <a:r>
              <a:rPr lang="en-US" sz="1200" b="0" i="0" u="none" strike="noStrike" kern="1200" baseline="0" dirty="0" err="1" smtClean="0">
                <a:solidFill>
                  <a:schemeClr val="tx1"/>
                </a:solidFill>
                <a:latin typeface="+mn-lt"/>
                <a:ea typeface="+mn-ea"/>
                <a:cs typeface="+mn-cs"/>
              </a:rPr>
              <a:t>tumour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types, the current sample size is inadequate to reliably detect genes mutated</a:t>
            </a:r>
          </a:p>
          <a:p>
            <a:r>
              <a:rPr lang="en-US" sz="1200" b="0" i="0" u="none" strike="noStrike" kern="1200" baseline="0" dirty="0" smtClean="0">
                <a:solidFill>
                  <a:schemeClr val="tx1"/>
                </a:solidFill>
                <a:latin typeface="+mn-lt"/>
                <a:ea typeface="+mn-ea"/>
                <a:cs typeface="+mn-cs"/>
              </a:rPr>
              <a:t>at 5% or less above background; see also Supplementary Fig. 9. </a:t>
            </a:r>
            <a:r>
              <a:rPr lang="en-US" sz="1200" b="0" i="0" u="none" strike="noStrike" kern="1200" baseline="0" dirty="0" err="1" smtClean="0">
                <a:solidFill>
                  <a:schemeClr val="tx1"/>
                </a:solidFill>
                <a:latin typeface="+mn-lt"/>
                <a:ea typeface="+mn-ea"/>
                <a:cs typeface="+mn-cs"/>
              </a:rPr>
              <a:t>Adeno</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adenocarcinoma.</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22</a:t>
            </a:fld>
            <a:endParaRPr lang="en-US"/>
          </a:p>
        </p:txBody>
      </p:sp>
    </p:spTree>
    <p:extLst>
      <p:ext uri="{BB962C8B-B14F-4D97-AF65-F5344CB8AC3E}">
        <p14:creationId xmlns:p14="http://schemas.microsoft.com/office/powerpoint/2010/main" val="125421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2. Single nucleotide variants detected in DNA-</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Seq</a:t>
            </a:r>
            <a:r>
              <a:rPr lang="en-US" sz="1200" b="0" i="0" u="none" strike="noStrike" kern="1200" baseline="0" dirty="0" smtClean="0">
                <a:solidFill>
                  <a:schemeClr val="tx1"/>
                </a:solidFill>
                <a:latin typeface="+mn-lt"/>
                <a:ea typeface="+mn-ea"/>
                <a:cs typeface="+mn-cs"/>
              </a:rPr>
              <a:t> data from the paired FF/FFPE samples. The percentage of</a:t>
            </a:r>
          </a:p>
          <a:p>
            <a:r>
              <a:rPr lang="en-US" sz="1200" b="0" i="0" u="none" strike="noStrike" kern="1200" baseline="0" dirty="0" smtClean="0">
                <a:solidFill>
                  <a:schemeClr val="tx1"/>
                </a:solidFill>
                <a:latin typeface="+mn-lt"/>
                <a:ea typeface="+mn-ea"/>
                <a:cs typeface="+mn-cs"/>
              </a:rPr>
              <a:t>common (grey), exclusively FF (white) and exclusively FFPE (red) single</a:t>
            </a:r>
          </a:p>
          <a:p>
            <a:r>
              <a:rPr lang="en-US" sz="1200" b="0" i="0" u="none" strike="noStrike" kern="1200" baseline="0" dirty="0" smtClean="0">
                <a:solidFill>
                  <a:schemeClr val="tx1"/>
                </a:solidFill>
                <a:latin typeface="+mn-lt"/>
                <a:ea typeface="+mn-ea"/>
                <a:cs typeface="+mn-cs"/>
              </a:rPr>
              <a:t>nucleotide variants are shown as bars referring to the left axis. The</a:t>
            </a:r>
          </a:p>
          <a:p>
            <a:r>
              <a:rPr lang="en-US" sz="1200" b="0" i="0" u="none" strike="noStrike" kern="1200" baseline="0" dirty="0" smtClean="0">
                <a:solidFill>
                  <a:schemeClr val="tx1"/>
                </a:solidFill>
                <a:latin typeface="+mn-lt"/>
                <a:ea typeface="+mn-ea"/>
                <a:cs typeface="+mn-cs"/>
              </a:rPr>
              <a:t>average coverage is shown as stars for FF (white) and FFPE (red) on the</a:t>
            </a:r>
          </a:p>
          <a:p>
            <a:r>
              <a:rPr lang="en-US" sz="1200" b="0" i="0" u="none" strike="noStrike" kern="1200" baseline="0" dirty="0" smtClean="0">
                <a:solidFill>
                  <a:schemeClr val="tx1"/>
                </a:solidFill>
                <a:latin typeface="+mn-lt"/>
                <a:ea typeface="+mn-ea"/>
                <a:cs typeface="+mn-cs"/>
              </a:rPr>
              <a:t>right axis. Patient ID and number of years of storage are shown below.</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23</a:t>
            </a:fld>
            <a:endParaRPr lang="en-US"/>
          </a:p>
        </p:txBody>
      </p:sp>
    </p:spTree>
    <p:extLst>
      <p:ext uri="{BB962C8B-B14F-4D97-AF65-F5344CB8AC3E}">
        <p14:creationId xmlns:p14="http://schemas.microsoft.com/office/powerpoint/2010/main" val="2327969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1. Insert —The DNA fragment that is used for sequencing.</a:t>
            </a:r>
          </a:p>
          <a:p>
            <a:pPr marL="0" indent="0">
              <a:buNone/>
            </a:pPr>
            <a:r>
              <a:rPr lang="en-US" sz="1200" dirty="0" smtClean="0"/>
              <a:t>2. Read—The part of the insert that is sequenced.</a:t>
            </a:r>
          </a:p>
          <a:p>
            <a:pPr marL="0" indent="0">
              <a:buNone/>
            </a:pPr>
            <a:r>
              <a:rPr lang="en-US" sz="1200" dirty="0" smtClean="0"/>
              <a:t>3. Single Read (SR)—A sequencing procedure by which the insert is sequenced from one end only.</a:t>
            </a:r>
          </a:p>
          <a:p>
            <a:pPr marL="0" indent="0">
              <a:buNone/>
            </a:pPr>
            <a:r>
              <a:rPr lang="en-US" sz="1200" dirty="0" smtClean="0"/>
              <a:t>4.Paired End (PE)—A sequencing procedure by which the </a:t>
            </a:r>
            <a:r>
              <a:rPr lang="en-US" sz="1200" dirty="0" err="1" smtClean="0"/>
              <a:t>inser</a:t>
            </a:r>
            <a:r>
              <a:rPr lang="en-US" sz="1200" dirty="0" smtClean="0"/>
              <a:t> t is sequenced from both ends.</a:t>
            </a:r>
          </a:p>
          <a:p>
            <a:pPr marL="0" indent="0">
              <a:buNone/>
            </a:pPr>
            <a:r>
              <a:rPr lang="en-US" sz="1200" dirty="0" smtClean="0"/>
              <a:t>5. </a:t>
            </a:r>
            <a:r>
              <a:rPr lang="en-US" sz="1200" dirty="0" err="1" smtClean="0"/>
              <a:t>Flowcell</a:t>
            </a:r>
            <a:r>
              <a:rPr lang="en-US" sz="1200" dirty="0" smtClean="0"/>
              <a:t>—A small glass chip on which the DNA fragments are</a:t>
            </a:r>
          </a:p>
          <a:p>
            <a:pPr marL="0" indent="0">
              <a:buNone/>
            </a:pPr>
            <a:r>
              <a:rPr lang="en-US" sz="1200" dirty="0" smtClean="0"/>
              <a:t>attached and sequenced. The </a:t>
            </a:r>
            <a:r>
              <a:rPr lang="en-US" sz="1200" dirty="0" err="1" smtClean="0"/>
              <a:t>flowcell</a:t>
            </a:r>
            <a:r>
              <a:rPr lang="en-US" sz="1200" dirty="0" smtClean="0"/>
              <a:t> is covered by probes that</a:t>
            </a:r>
          </a:p>
          <a:p>
            <a:pPr marL="0" indent="0">
              <a:buNone/>
            </a:pPr>
            <a:r>
              <a:rPr lang="en-US" sz="1200" dirty="0" smtClean="0"/>
              <a:t>allow hybridization of the adaptors that were ligated to the</a:t>
            </a:r>
          </a:p>
          <a:p>
            <a:pPr marL="0" indent="0">
              <a:buNone/>
            </a:pPr>
            <a:r>
              <a:rPr lang="en-US" sz="1200" dirty="0" smtClean="0"/>
              <a:t>DNA fragments.</a:t>
            </a:r>
          </a:p>
          <a:p>
            <a:pPr marL="0" indent="0">
              <a:buNone/>
            </a:pPr>
            <a:r>
              <a:rPr lang="en-US" sz="1200" dirty="0" smtClean="0"/>
              <a:t>6 Lane—The </a:t>
            </a:r>
            <a:r>
              <a:rPr lang="en-US" sz="1200" dirty="0" err="1" smtClean="0"/>
              <a:t>flowcell</a:t>
            </a:r>
            <a:r>
              <a:rPr lang="en-US" sz="1200" dirty="0" smtClean="0"/>
              <a:t> consists of eight physically separated channels called lanes. The sequencing is done in parallel on all</a:t>
            </a:r>
          </a:p>
          <a:p>
            <a:pPr marL="0" indent="0">
              <a:buNone/>
            </a:pPr>
            <a:r>
              <a:rPr lang="en-US" sz="1200" dirty="0" smtClean="0"/>
              <a:t>lanes.</a:t>
            </a:r>
          </a:p>
          <a:p>
            <a:pPr marL="0" indent="0">
              <a:buNone/>
            </a:pPr>
            <a:r>
              <a:rPr lang="en-US" sz="1200" dirty="0" smtClean="0"/>
              <a:t>7.Multiplexing/</a:t>
            </a:r>
            <a:r>
              <a:rPr lang="en-US" sz="1200" dirty="0" err="1" smtClean="0"/>
              <a:t>Demultiplexing</a:t>
            </a:r>
            <a:r>
              <a:rPr lang="en-US" sz="1200" dirty="0" smtClean="0"/>
              <a:t> —Sequencing a few samples on the same lane is called multiplexing. The separation of reads that were sequenced on one lane to different samples is called </a:t>
            </a:r>
            <a:r>
              <a:rPr lang="en-US" sz="1200" dirty="0" err="1" smtClean="0"/>
              <a:t>demultiplexing</a:t>
            </a:r>
            <a:r>
              <a:rPr lang="en-US" sz="1200" dirty="0" smtClean="0"/>
              <a:t> and is done by a script that recognizes the index  of each read and compares it to the known indices of each</a:t>
            </a:r>
          </a:p>
          <a:p>
            <a:pPr marL="0" indent="0">
              <a:buNone/>
            </a:pPr>
            <a:r>
              <a:rPr lang="en-US" sz="1200" dirty="0" smtClean="0"/>
              <a:t>sample.</a:t>
            </a:r>
          </a:p>
          <a:p>
            <a:pPr marL="0" indent="0">
              <a:buNone/>
            </a:pPr>
            <a:r>
              <a:rPr lang="en-US" sz="1200" dirty="0" smtClean="0"/>
              <a:t>8. Pipeline —A series of computational processes</a:t>
            </a:r>
          </a:p>
          <a:p>
            <a:pPr marL="0" indent="0">
              <a:buNone/>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Normand R (2013) Methods </a:t>
            </a:r>
            <a:r>
              <a:rPr lang="en-US" dirty="0" err="1" smtClean="0"/>
              <a:t>Mol</a:t>
            </a:r>
            <a:r>
              <a:rPr lang="en-US" dirty="0" smtClean="0"/>
              <a:t> Biol. 1038:1-26.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http://nextgen.mgh.harvard.edu/IlluminaChemistry.html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http://www.giga.ulg.ac.be/jcms/prod_26859/illumina-genome-analyser-sequencing-technology-how-it-works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https://www.youtube.com/watch?feature=player_embedded&amp;v=pfZp5Vgsbw0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indent="0">
              <a:buNone/>
            </a:pPr>
            <a:endParaRPr lang="en-US" sz="1200" dirty="0"/>
          </a:p>
        </p:txBody>
      </p:sp>
      <p:sp>
        <p:nvSpPr>
          <p:cNvPr id="4" name="Slide Number Placeholder 3"/>
          <p:cNvSpPr>
            <a:spLocks noGrp="1"/>
          </p:cNvSpPr>
          <p:nvPr>
            <p:ph type="sldNum" sz="quarter" idx="10"/>
          </p:nvPr>
        </p:nvSpPr>
        <p:spPr/>
        <p:txBody>
          <a:bodyPr/>
          <a:lstStyle/>
          <a:p>
            <a:fld id="{604927D5-3476-4A5E-853A-47B9C042CCC6}" type="slidenum">
              <a:rPr lang="en-US" smtClean="0"/>
              <a:t>24</a:t>
            </a:fld>
            <a:endParaRPr lang="en-US"/>
          </a:p>
        </p:txBody>
      </p:sp>
    </p:spTree>
    <p:extLst>
      <p:ext uri="{BB962C8B-B14F-4D97-AF65-F5344CB8AC3E}">
        <p14:creationId xmlns:p14="http://schemas.microsoft.com/office/powerpoint/2010/main" val="404441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http://www.mc.pref.osaka.jp/omc2/en/category/gene.html</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https://www.youtube.com/watch?feature=player_embedded&amp;v=pfZp5Vgsbw0</a:t>
            </a:r>
          </a:p>
          <a:p>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25</a:t>
            </a:fld>
            <a:endParaRPr lang="en-US"/>
          </a:p>
        </p:txBody>
      </p:sp>
    </p:spTree>
    <p:extLst>
      <p:ext uri="{BB962C8B-B14F-4D97-AF65-F5344CB8AC3E}">
        <p14:creationId xmlns:p14="http://schemas.microsoft.com/office/powerpoint/2010/main" val="175632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Traditional haploid coverage model [15, 16] versus</a:t>
            </a:r>
          </a:p>
          <a:p>
            <a:r>
              <a:rPr lang="en-US" sz="1200" b="1" i="0" u="none" strike="noStrike" kern="1200" baseline="0" dirty="0" smtClean="0">
                <a:solidFill>
                  <a:schemeClr val="tx1"/>
                </a:solidFill>
                <a:latin typeface="+mn-lt"/>
                <a:ea typeface="+mn-ea"/>
                <a:cs typeface="+mn-cs"/>
              </a:rPr>
              <a:t>diploid medical sequencing coverage results for minimum</a:t>
            </a:r>
          </a:p>
          <a:p>
            <a:r>
              <a:rPr lang="en-US" sz="1200" b="1" i="0" u="none" strike="noStrike" kern="1200" baseline="0" dirty="0" smtClean="0">
                <a:solidFill>
                  <a:schemeClr val="tx1"/>
                </a:solidFill>
                <a:latin typeface="+mn-lt"/>
                <a:ea typeface="+mn-ea"/>
                <a:cs typeface="+mn-cs"/>
              </a:rPr>
              <a:t>number of covering reads </a:t>
            </a:r>
            <a:r>
              <a:rPr lang="en-US" sz="1200" b="0" i="0" u="none" strike="noStrike" kern="1200" baseline="0" dirty="0" smtClean="0">
                <a:solidFill>
                  <a:schemeClr val="tx1"/>
                </a:solidFill>
                <a:latin typeface="+mn-lt"/>
                <a:ea typeface="+mn-ea"/>
                <a:cs typeface="+mn-cs"/>
              </a:rPr>
              <a:t>φ ∈ </a:t>
            </a:r>
            <a:r>
              <a:rPr lang="en-US" sz="1200" b="1" i="0" u="none" strike="noStrike" kern="1200" baseline="0" dirty="0" smtClean="0">
                <a:solidFill>
                  <a:schemeClr val="tx1"/>
                </a:solidFill>
                <a:latin typeface="+mn-lt"/>
                <a:ea typeface="+mn-ea"/>
                <a:cs typeface="+mn-cs"/>
              </a:rPr>
              <a:t>{1, 2, 3, 4, 5}. </a:t>
            </a:r>
            <a:r>
              <a:rPr lang="en-US" sz="1200" b="0" i="0" u="none" strike="noStrike" kern="1200" baseline="0" dirty="0" smtClean="0">
                <a:solidFill>
                  <a:schemeClr val="tx1"/>
                </a:solidFill>
                <a:latin typeface="+mn-lt"/>
                <a:ea typeface="+mn-ea"/>
                <a:cs typeface="+mn-cs"/>
              </a:rPr>
              <a:t>The</a:t>
            </a:r>
          </a:p>
          <a:p>
            <a:r>
              <a:rPr lang="en-US" sz="1200" b="0" i="0" u="none" strike="noStrike" kern="1200" baseline="0" dirty="0" smtClean="0">
                <a:solidFill>
                  <a:schemeClr val="tx1"/>
                </a:solidFill>
                <a:latin typeface="+mn-lt"/>
                <a:ea typeface="+mn-ea"/>
                <a:cs typeface="+mn-cs"/>
              </a:rPr>
              <a:t>figure also shows an additional curve that </a:t>
            </a:r>
            <a:r>
              <a:rPr lang="en-US" sz="1200" b="0" i="0" u="none" strike="noStrike" kern="1200" baseline="0" dirty="0" err="1" smtClean="0">
                <a:solidFill>
                  <a:schemeClr val="tx1"/>
                </a:solidFill>
                <a:latin typeface="+mn-lt"/>
                <a:ea typeface="+mn-ea"/>
                <a:cs typeface="+mn-cs"/>
              </a:rPr>
              <a:t>replots</a:t>
            </a:r>
            <a:r>
              <a:rPr lang="en-US" sz="1200" b="0" i="0" u="none" strike="noStrike" kern="1200" baseline="0" dirty="0" smtClean="0">
                <a:solidFill>
                  <a:schemeClr val="tx1"/>
                </a:solidFill>
                <a:latin typeface="+mn-lt"/>
                <a:ea typeface="+mn-ea"/>
                <a:cs typeface="+mn-cs"/>
              </a:rPr>
              <a:t> the diploid</a:t>
            </a:r>
          </a:p>
          <a:p>
            <a:r>
              <a:rPr lang="en-US" sz="1200" b="0" i="0" u="none" strike="noStrike" kern="1200" baseline="0" dirty="0" smtClean="0">
                <a:solidFill>
                  <a:schemeClr val="tx1"/>
                </a:solidFill>
                <a:latin typeface="+mn-lt"/>
                <a:ea typeface="+mn-ea"/>
                <a:cs typeface="+mn-cs"/>
              </a:rPr>
              <a:t>φ = 2 curve, except where abscissa values are scaled by </a:t>
            </a:r>
            <a:r>
              <a:rPr lang="en-US" sz="1200" b="0" i="0" u="none" strike="noStrike" kern="1200" baseline="0" dirty="0" err="1" smtClean="0">
                <a:solidFill>
                  <a:schemeClr val="tx1"/>
                </a:solidFill>
                <a:latin typeface="+mn-lt"/>
                <a:ea typeface="+mn-ea"/>
                <a:cs typeface="+mn-cs"/>
              </a:rPr>
              <a:t>onehalf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This aspect is relevant to the discussion of why the</a:t>
            </a:r>
          </a:p>
          <a:p>
            <a:r>
              <a:rPr lang="en-US" sz="1200" b="0" i="0" u="none" strike="noStrike" kern="1200" baseline="0" dirty="0" smtClean="0">
                <a:solidFill>
                  <a:schemeClr val="tx1"/>
                </a:solidFill>
                <a:latin typeface="+mn-lt"/>
                <a:ea typeface="+mn-ea"/>
                <a:cs typeface="+mn-cs"/>
              </a:rPr>
              <a:t>redundancies for φ = 1 and φ = 2 do not differ by a factor of</a:t>
            </a:r>
          </a:p>
          <a:p>
            <a:r>
              <a:rPr lang="en-US" sz="1200" b="0" i="0" u="none" strike="noStrike" kern="1200" baseline="0" dirty="0" smtClean="0">
                <a:solidFill>
                  <a:schemeClr val="tx1"/>
                </a:solidFill>
                <a:latin typeface="+mn-lt"/>
                <a:ea typeface="+mn-ea"/>
                <a:cs typeface="+mn-cs"/>
              </a:rPr>
              <a:t>two. Coverage progressions for φ ∈ {1, 2} are also shown for</a:t>
            </a:r>
          </a:p>
          <a:p>
            <a:r>
              <a:rPr lang="en-US" sz="1200" b="0" i="0" u="none" strike="noStrike" kern="1200" baseline="0" dirty="0" smtClean="0">
                <a:solidFill>
                  <a:schemeClr val="tx1"/>
                </a:solidFill>
                <a:latin typeface="+mn-lt"/>
                <a:ea typeface="+mn-ea"/>
                <a:cs typeface="+mn-cs"/>
              </a:rPr>
              <a:t>the recent </a:t>
            </a:r>
            <a:r>
              <a:rPr lang="en-US" sz="1200" b="0" i="0" u="none" strike="noStrike" kern="1200" baseline="0" dirty="0" err="1" smtClean="0">
                <a:solidFill>
                  <a:schemeClr val="tx1"/>
                </a:solidFill>
                <a:latin typeface="+mn-lt"/>
                <a:ea typeface="+mn-ea"/>
                <a:cs typeface="+mn-cs"/>
              </a:rPr>
              <a:t>Illumina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resequencing</a:t>
            </a:r>
            <a:r>
              <a:rPr lang="en-US" sz="1200" b="0" i="0" u="none" strike="noStrike" kern="1200" baseline="0" dirty="0" smtClean="0">
                <a:solidFill>
                  <a:schemeClr val="tx1"/>
                </a:solidFill>
                <a:latin typeface="+mn-lt"/>
                <a:ea typeface="+mn-ea"/>
                <a:cs typeface="+mn-cs"/>
              </a:rPr>
              <a:t> of </a:t>
            </a:r>
            <a:r>
              <a:rPr lang="en-US" sz="1200" b="0" i="1" u="none" strike="noStrike" kern="1200" baseline="0" dirty="0" smtClean="0">
                <a:solidFill>
                  <a:schemeClr val="tx1"/>
                </a:solidFill>
                <a:latin typeface="+mn-lt"/>
                <a:ea typeface="+mn-ea"/>
                <a:cs typeface="+mn-cs"/>
              </a:rPr>
              <a:t>C. </a:t>
            </a:r>
            <a:r>
              <a:rPr lang="en-US" sz="1200" b="0" i="1" u="none" strike="noStrike" kern="1200" baseline="0" dirty="0" err="1" smtClean="0">
                <a:solidFill>
                  <a:schemeClr val="tx1"/>
                </a:solidFill>
                <a:latin typeface="+mn-lt"/>
                <a:ea typeface="+mn-ea"/>
                <a:cs typeface="+mn-cs"/>
              </a:rPr>
              <a:t>elegans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by Hillier et al.</a:t>
            </a:r>
          </a:p>
          <a:p>
            <a:r>
              <a:rPr lang="en-US" sz="1200" b="0" i="0" u="none" strike="noStrike" kern="1200" baseline="0" dirty="0" smtClean="0">
                <a:solidFill>
                  <a:schemeClr val="tx1"/>
                </a:solidFill>
                <a:latin typeface="+mn-lt"/>
                <a:ea typeface="+mn-ea"/>
                <a:cs typeface="+mn-cs"/>
              </a:rPr>
              <a:t>[28]. These points represent average coverages over all</a:t>
            </a:r>
          </a:p>
          <a:p>
            <a:r>
              <a:rPr lang="en-US" sz="1200" b="0" i="0" u="none" strike="noStrike" kern="1200" baseline="0" dirty="0" smtClean="0">
                <a:solidFill>
                  <a:schemeClr val="tx1"/>
                </a:solidFill>
                <a:latin typeface="+mn-lt"/>
                <a:ea typeface="+mn-ea"/>
                <a:cs typeface="+mn-cs"/>
              </a:rPr>
              <a:t>chromosome pairs, while their error bars show the observed</a:t>
            </a:r>
          </a:p>
          <a:p>
            <a:r>
              <a:rPr lang="en-US" sz="1200" b="0" i="0" u="none" strike="noStrike" kern="1200" baseline="0" dirty="0" smtClean="0">
                <a:solidFill>
                  <a:schemeClr val="tx1"/>
                </a:solidFill>
                <a:latin typeface="+mn-lt"/>
                <a:ea typeface="+mn-ea"/>
                <a:cs typeface="+mn-cs"/>
              </a:rPr>
              <a:t>minima and maxima. Simulation data for φ = 1 on a 20 kb</a:t>
            </a:r>
          </a:p>
          <a:p>
            <a:r>
              <a:rPr lang="en-US" sz="1200" b="0" i="0" u="none" strike="noStrike" kern="1200" baseline="0" dirty="0" smtClean="0">
                <a:solidFill>
                  <a:schemeClr val="tx1"/>
                </a:solidFill>
                <a:latin typeface="+mn-lt"/>
                <a:ea typeface="+mn-ea"/>
                <a:cs typeface="+mn-cs"/>
              </a:rPr>
              <a:t>fragment using 250 </a:t>
            </a:r>
            <a:r>
              <a:rPr lang="en-US" sz="1200" b="0" i="0" u="none" strike="noStrike" kern="1200" baseline="0" dirty="0" err="1" smtClean="0">
                <a:solidFill>
                  <a:schemeClr val="tx1"/>
                </a:solidFill>
                <a:latin typeface="+mn-lt"/>
                <a:ea typeface="+mn-ea"/>
                <a:cs typeface="+mn-cs"/>
              </a:rPr>
              <a:t>bp</a:t>
            </a:r>
            <a:r>
              <a:rPr lang="en-US" sz="1200" b="0" i="0" u="none" strike="noStrike" kern="1200" baseline="0" dirty="0" smtClean="0">
                <a:solidFill>
                  <a:schemeClr val="tx1"/>
                </a:solidFill>
                <a:latin typeface="+mn-lt"/>
                <a:ea typeface="+mn-ea"/>
                <a:cs typeface="+mn-cs"/>
              </a:rPr>
              <a:t> reads [20] are also shown. Points and</a:t>
            </a:r>
          </a:p>
          <a:p>
            <a:r>
              <a:rPr lang="en-US" sz="1200" b="0" i="0" u="none" strike="noStrike" kern="1200" baseline="0" dirty="0" smtClean="0">
                <a:solidFill>
                  <a:schemeClr val="tx1"/>
                </a:solidFill>
                <a:latin typeface="+mn-lt"/>
                <a:ea typeface="+mn-ea"/>
                <a:cs typeface="+mn-cs"/>
              </a:rPr>
              <a:t>error bars represent the averages and </a:t>
            </a:r>
            <a:r>
              <a:rPr lang="en-US" sz="1200" b="0" i="0" u="none" strike="noStrike" kern="1200" baseline="0" dirty="0" err="1" smtClean="0">
                <a:solidFill>
                  <a:schemeClr val="tx1"/>
                </a:solidFill>
                <a:latin typeface="+mn-lt"/>
                <a:ea typeface="+mn-ea"/>
                <a:cs typeface="+mn-cs"/>
              </a:rPr>
              <a:t>extrema</a:t>
            </a:r>
            <a:r>
              <a:rPr lang="en-US" sz="1200" b="0" i="0" u="none" strike="noStrike" kern="1200" baseline="0" dirty="0" smtClean="0">
                <a:solidFill>
                  <a:schemeClr val="tx1"/>
                </a:solidFill>
                <a:latin typeface="+mn-lt"/>
                <a:ea typeface="+mn-ea"/>
                <a:cs typeface="+mn-cs"/>
              </a:rPr>
              <a:t>, respectively,</a:t>
            </a:r>
          </a:p>
          <a:p>
            <a:r>
              <a:rPr lang="en-US" sz="1200" b="0" i="0" u="none" strike="noStrike" kern="1200" baseline="0" dirty="0" smtClean="0">
                <a:solidFill>
                  <a:schemeClr val="tx1"/>
                </a:solidFill>
                <a:latin typeface="+mn-lt"/>
                <a:ea typeface="+mn-ea"/>
                <a:cs typeface="+mn-cs"/>
              </a:rPr>
              <a:t>of 250 simulations.</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26</a:t>
            </a:fld>
            <a:endParaRPr lang="en-US"/>
          </a:p>
        </p:txBody>
      </p:sp>
    </p:spTree>
    <p:extLst>
      <p:ext uri="{BB962C8B-B14F-4D97-AF65-F5344CB8AC3E}">
        <p14:creationId xmlns:p14="http://schemas.microsoft.com/office/powerpoint/2010/main" val="2291382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 4 shows expected coverage for trisomy</a:t>
            </a:r>
          </a:p>
          <a:p>
            <a:r>
              <a:rPr lang="en-US" sz="1200" b="0" i="0" u="none" strike="noStrike" kern="1200" baseline="0" dirty="0" smtClean="0">
                <a:solidFill>
                  <a:schemeClr val="tx1"/>
                </a:solidFill>
                <a:latin typeface="+mn-lt"/>
                <a:ea typeface="+mn-ea"/>
                <a:cs typeface="+mn-cs"/>
              </a:rPr>
              <a:t>and </a:t>
            </a:r>
            <a:r>
              <a:rPr lang="en-US" sz="1200" b="0" i="0" u="none" strike="noStrike" kern="1200" baseline="0" dirty="0" err="1" smtClean="0">
                <a:solidFill>
                  <a:schemeClr val="tx1"/>
                </a:solidFill>
                <a:latin typeface="+mn-lt"/>
                <a:ea typeface="+mn-ea"/>
                <a:cs typeface="+mn-cs"/>
              </a:rPr>
              <a:t>tetrasomy</a:t>
            </a:r>
            <a:r>
              <a:rPr lang="en-US" sz="1200" b="0" i="0" u="none" strike="noStrike" kern="1200" baseline="0" dirty="0" smtClean="0">
                <a:solidFill>
                  <a:schemeClr val="tx1"/>
                </a:solidFill>
                <a:latin typeface="+mn-lt"/>
                <a:ea typeface="+mn-ea"/>
                <a:cs typeface="+mn-cs"/>
              </a:rPr>
              <a:t> for φ = 2 and φ = 3. Required depths</a:t>
            </a:r>
          </a:p>
          <a:p>
            <a:r>
              <a:rPr lang="en-US" sz="1200" b="0" i="0" u="none" strike="noStrike" kern="1200" baseline="0" dirty="0" smtClean="0">
                <a:solidFill>
                  <a:schemeClr val="tx1"/>
                </a:solidFill>
                <a:latin typeface="+mn-lt"/>
                <a:ea typeface="+mn-ea"/>
                <a:cs typeface="+mn-cs"/>
              </a:rPr>
              <a:t>are clearly much higher than for diploid sequencing. For</a:t>
            </a:r>
          </a:p>
          <a:p>
            <a:r>
              <a:rPr lang="en-US" sz="1200" b="0" i="0" u="none" strike="noStrike" kern="1200" baseline="0" dirty="0" smtClean="0">
                <a:solidFill>
                  <a:schemeClr val="tx1"/>
                </a:solidFill>
                <a:latin typeface="+mn-lt"/>
                <a:ea typeface="+mn-ea"/>
                <a:cs typeface="+mn-cs"/>
              </a:rPr>
              <a:t>example, we find redundancies of ρ = 42 and ρ = 57 for</a:t>
            </a:r>
          </a:p>
          <a:p>
            <a:r>
              <a:rPr lang="en-US" sz="1200" b="0" i="0" u="none" strike="noStrike" kern="1200" baseline="0" dirty="0" smtClean="0">
                <a:solidFill>
                  <a:schemeClr val="tx1"/>
                </a:solidFill>
                <a:latin typeface="+mn-lt"/>
                <a:ea typeface="+mn-ea"/>
                <a:cs typeface="+mn-cs"/>
              </a:rPr>
              <a:t>trisomy and </a:t>
            </a:r>
            <a:r>
              <a:rPr lang="en-US" sz="1200" b="0" i="0" u="none" strike="noStrike" kern="1200" baseline="0" dirty="0" err="1" smtClean="0">
                <a:solidFill>
                  <a:schemeClr val="tx1"/>
                </a:solidFill>
                <a:latin typeface="+mn-lt"/>
                <a:ea typeface="+mn-ea"/>
                <a:cs typeface="+mn-cs"/>
              </a:rPr>
              <a:t>tetrasomy</a:t>
            </a:r>
            <a:r>
              <a:rPr lang="en-US" sz="1200" b="0" i="0" u="none" strike="noStrike" kern="1200" baseline="0" dirty="0" smtClean="0">
                <a:solidFill>
                  <a:schemeClr val="tx1"/>
                </a:solidFill>
                <a:latin typeface="+mn-lt"/>
                <a:ea typeface="+mn-ea"/>
                <a:cs typeface="+mn-cs"/>
              </a:rPr>
              <a:t>, respectively, when scaling to 10×</a:t>
            </a:r>
          </a:p>
          <a:p>
            <a:r>
              <a:rPr lang="en-US" sz="1200" b="0" i="0" u="none" strike="noStrike" kern="1200" baseline="0" dirty="0" smtClean="0">
                <a:solidFill>
                  <a:schemeClr val="tx1"/>
                </a:solidFill>
                <a:latin typeface="+mn-lt"/>
                <a:ea typeface="+mn-ea"/>
                <a:cs typeface="+mn-cs"/>
              </a:rPr>
              <a:t>BAC sequencing at the level of φ = 2.</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27</a:t>
            </a:fld>
            <a:endParaRPr lang="en-US"/>
          </a:p>
        </p:txBody>
      </p:sp>
    </p:spTree>
    <p:extLst>
      <p:ext uri="{BB962C8B-B14F-4D97-AF65-F5344CB8AC3E}">
        <p14:creationId xmlns:p14="http://schemas.microsoft.com/office/powerpoint/2010/main" val="299075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 Single cell and population sequencing of a triple-negative breast</a:t>
            </a:r>
          </a:p>
          <a:p>
            <a:r>
              <a:rPr lang="en-US" dirty="0" smtClean="0"/>
              <a:t>cancer. a, Frozen TNBC specimen. b, </a:t>
            </a:r>
            <a:r>
              <a:rPr lang="en-US" dirty="0" err="1" smtClean="0"/>
              <a:t>Circos</a:t>
            </a:r>
            <a:r>
              <a:rPr lang="en-US" dirty="0" smtClean="0"/>
              <a:t> plot of mutations and CNAs</a:t>
            </a:r>
          </a:p>
          <a:p>
            <a:r>
              <a:rPr lang="en-US" dirty="0" smtClean="0"/>
              <a:t>detected by population sequencing of </a:t>
            </a:r>
            <a:r>
              <a:rPr lang="en-US" dirty="0" err="1" smtClean="0"/>
              <a:t>theTNBC</a:t>
            </a:r>
            <a:r>
              <a:rPr lang="en-US" dirty="0" smtClean="0"/>
              <a:t>, with cancer genes on the outer</a:t>
            </a:r>
          </a:p>
          <a:p>
            <a:r>
              <a:rPr lang="en-US" dirty="0" smtClean="0"/>
              <a:t>ring. c, Flow-sorting histogram of </a:t>
            </a:r>
            <a:r>
              <a:rPr lang="en-US" dirty="0" err="1" smtClean="0"/>
              <a:t>ploidy</a:t>
            </a:r>
            <a:r>
              <a:rPr lang="en-US" dirty="0" smtClean="0"/>
              <a:t> distributions, showing three major</a:t>
            </a:r>
          </a:p>
          <a:p>
            <a:r>
              <a:rPr lang="en-US" dirty="0" smtClean="0"/>
              <a:t>subpopulations: diploid (D), </a:t>
            </a:r>
            <a:r>
              <a:rPr lang="en-US" dirty="0" err="1" smtClean="0"/>
              <a:t>hypodiploid</a:t>
            </a:r>
            <a:r>
              <a:rPr lang="en-US" dirty="0" smtClean="0"/>
              <a:t> (H) and </a:t>
            </a:r>
            <a:r>
              <a:rPr lang="en-US" dirty="0" err="1" smtClean="0"/>
              <a:t>aneuploid</a:t>
            </a:r>
            <a:r>
              <a:rPr lang="en-US" dirty="0" smtClean="0"/>
              <a:t> (A).</a:t>
            </a:r>
          </a:p>
          <a:p>
            <a:r>
              <a:rPr lang="en-US" dirty="0" smtClean="0"/>
              <a:t>d, </a:t>
            </a:r>
            <a:r>
              <a:rPr lang="en-US" dirty="0" err="1" smtClean="0"/>
              <a:t>Neighbour</a:t>
            </a:r>
            <a:r>
              <a:rPr lang="en-US" dirty="0" smtClean="0"/>
              <a:t>-joining tree of 50 single cell integer copy number profiles, rooted</a:t>
            </a:r>
          </a:p>
          <a:p>
            <a:r>
              <a:rPr lang="en-US" dirty="0" smtClean="0"/>
              <a:t>by the diploid node. e, Clustered </a:t>
            </a:r>
            <a:r>
              <a:rPr lang="en-US" dirty="0" err="1" smtClean="0"/>
              <a:t>heatmap</a:t>
            </a:r>
            <a:r>
              <a:rPr lang="en-US" dirty="0" smtClean="0"/>
              <a:t> of the </a:t>
            </a:r>
            <a:r>
              <a:rPr lang="en-US" dirty="0" err="1" smtClean="0"/>
              <a:t>nonsynonymous</a:t>
            </a:r>
            <a:r>
              <a:rPr lang="en-US" dirty="0" smtClean="0"/>
              <a:t> point</a:t>
            </a:r>
          </a:p>
          <a:p>
            <a:r>
              <a:rPr lang="en-US" dirty="0" smtClean="0"/>
              <a:t>mutations detected by single nuclei </a:t>
            </a:r>
            <a:r>
              <a:rPr lang="en-US" dirty="0" err="1" smtClean="0"/>
              <a:t>exome</a:t>
            </a:r>
            <a:r>
              <a:rPr lang="en-US" dirty="0" smtClean="0"/>
              <a:t> sequencing and population</a:t>
            </a:r>
          </a:p>
          <a:p>
            <a:r>
              <a:rPr lang="en-US" dirty="0" smtClean="0"/>
              <a:t>sequencing (P). Mutations detected in one cell are excluded.</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28</a:t>
            </a:fld>
            <a:endParaRPr lang="en-US"/>
          </a:p>
        </p:txBody>
      </p:sp>
    </p:spTree>
    <p:extLst>
      <p:ext uri="{BB962C8B-B14F-4D97-AF65-F5344CB8AC3E}">
        <p14:creationId xmlns:p14="http://schemas.microsoft.com/office/powerpoint/2010/main" val="269425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3 | Single cell and population sequencing of a triple-negative breast</a:t>
            </a:r>
          </a:p>
          <a:p>
            <a:r>
              <a:rPr lang="en-US" sz="1200" b="0" i="0" u="none" strike="noStrike" kern="1200" baseline="0" dirty="0" smtClean="0">
                <a:solidFill>
                  <a:schemeClr val="tx1"/>
                </a:solidFill>
                <a:latin typeface="+mn-lt"/>
                <a:ea typeface="+mn-ea"/>
                <a:cs typeface="+mn-cs"/>
              </a:rPr>
              <a:t>cancer. a, Frozen TNBC specimen. b, </a:t>
            </a:r>
            <a:r>
              <a:rPr lang="en-US" sz="1200" b="0" i="0" u="none" strike="noStrike" kern="1200" baseline="0" dirty="0" err="1" smtClean="0">
                <a:solidFill>
                  <a:schemeClr val="tx1"/>
                </a:solidFill>
                <a:latin typeface="+mn-lt"/>
                <a:ea typeface="+mn-ea"/>
                <a:cs typeface="+mn-cs"/>
              </a:rPr>
              <a:t>Circos</a:t>
            </a:r>
            <a:r>
              <a:rPr lang="en-US" sz="1200" b="0" i="0" u="none" strike="noStrike" kern="1200" baseline="0" dirty="0" smtClean="0">
                <a:solidFill>
                  <a:schemeClr val="tx1"/>
                </a:solidFill>
                <a:latin typeface="+mn-lt"/>
                <a:ea typeface="+mn-ea"/>
                <a:cs typeface="+mn-cs"/>
              </a:rPr>
              <a:t> plot of mutations and CNAs</a:t>
            </a:r>
          </a:p>
          <a:p>
            <a:r>
              <a:rPr lang="en-US" sz="1200" b="0" i="0" u="none" strike="noStrike" kern="1200" baseline="0" dirty="0" smtClean="0">
                <a:solidFill>
                  <a:schemeClr val="tx1"/>
                </a:solidFill>
                <a:latin typeface="+mn-lt"/>
                <a:ea typeface="+mn-ea"/>
                <a:cs typeface="+mn-cs"/>
              </a:rPr>
              <a:t>detected by population sequencing of </a:t>
            </a:r>
            <a:r>
              <a:rPr lang="en-US" sz="1200" b="0" i="0" u="none" strike="noStrike" kern="1200" baseline="0" dirty="0" err="1" smtClean="0">
                <a:solidFill>
                  <a:schemeClr val="tx1"/>
                </a:solidFill>
                <a:latin typeface="+mn-lt"/>
                <a:ea typeface="+mn-ea"/>
                <a:cs typeface="+mn-cs"/>
              </a:rPr>
              <a:t>theTNBC</a:t>
            </a:r>
            <a:r>
              <a:rPr lang="en-US" sz="1200" b="0" i="0" u="none" strike="noStrike" kern="1200" baseline="0" dirty="0" smtClean="0">
                <a:solidFill>
                  <a:schemeClr val="tx1"/>
                </a:solidFill>
                <a:latin typeface="+mn-lt"/>
                <a:ea typeface="+mn-ea"/>
                <a:cs typeface="+mn-cs"/>
              </a:rPr>
              <a:t>, with cancer genes on the outer</a:t>
            </a:r>
          </a:p>
          <a:p>
            <a:r>
              <a:rPr lang="en-US" sz="1200" b="0" i="0" u="none" strike="noStrike" kern="1200" baseline="0" dirty="0" smtClean="0">
                <a:solidFill>
                  <a:schemeClr val="tx1"/>
                </a:solidFill>
                <a:latin typeface="+mn-lt"/>
                <a:ea typeface="+mn-ea"/>
                <a:cs typeface="+mn-cs"/>
              </a:rPr>
              <a:t>ring. c, Flow-sorting histogram of </a:t>
            </a:r>
            <a:r>
              <a:rPr lang="en-US" sz="1200" b="0" i="0" u="none" strike="noStrike" kern="1200" baseline="0" dirty="0" err="1" smtClean="0">
                <a:solidFill>
                  <a:schemeClr val="tx1"/>
                </a:solidFill>
                <a:latin typeface="+mn-lt"/>
                <a:ea typeface="+mn-ea"/>
                <a:cs typeface="+mn-cs"/>
              </a:rPr>
              <a:t>ploidy</a:t>
            </a:r>
            <a:r>
              <a:rPr lang="en-US" sz="1200" b="0" i="0" u="none" strike="noStrike" kern="1200" baseline="0" dirty="0" smtClean="0">
                <a:solidFill>
                  <a:schemeClr val="tx1"/>
                </a:solidFill>
                <a:latin typeface="+mn-lt"/>
                <a:ea typeface="+mn-ea"/>
                <a:cs typeface="+mn-cs"/>
              </a:rPr>
              <a:t> distributions, showing three major</a:t>
            </a:r>
          </a:p>
          <a:p>
            <a:r>
              <a:rPr lang="en-US" sz="1200" b="0" i="0" u="none" strike="noStrike" kern="1200" baseline="0" dirty="0" smtClean="0">
                <a:solidFill>
                  <a:schemeClr val="tx1"/>
                </a:solidFill>
                <a:latin typeface="+mn-lt"/>
                <a:ea typeface="+mn-ea"/>
                <a:cs typeface="+mn-cs"/>
              </a:rPr>
              <a:t>subpopulations: diploid (D), </a:t>
            </a:r>
            <a:r>
              <a:rPr lang="en-US" sz="1200" b="0" i="0" u="none" strike="noStrike" kern="1200" baseline="0" dirty="0" err="1" smtClean="0">
                <a:solidFill>
                  <a:schemeClr val="tx1"/>
                </a:solidFill>
                <a:latin typeface="+mn-lt"/>
                <a:ea typeface="+mn-ea"/>
                <a:cs typeface="+mn-cs"/>
              </a:rPr>
              <a:t>hypodiploid</a:t>
            </a:r>
            <a:r>
              <a:rPr lang="en-US" sz="1200" b="0" i="0" u="none" strike="noStrike" kern="1200" baseline="0" dirty="0" smtClean="0">
                <a:solidFill>
                  <a:schemeClr val="tx1"/>
                </a:solidFill>
                <a:latin typeface="+mn-lt"/>
                <a:ea typeface="+mn-ea"/>
                <a:cs typeface="+mn-cs"/>
              </a:rPr>
              <a:t> (H) and </a:t>
            </a:r>
            <a:r>
              <a:rPr lang="en-US" sz="1200" b="0" i="0" u="none" strike="noStrike" kern="1200" baseline="0" dirty="0" err="1" smtClean="0">
                <a:solidFill>
                  <a:schemeClr val="tx1"/>
                </a:solidFill>
                <a:latin typeface="+mn-lt"/>
                <a:ea typeface="+mn-ea"/>
                <a:cs typeface="+mn-cs"/>
              </a:rPr>
              <a:t>aneuploid</a:t>
            </a:r>
            <a:r>
              <a:rPr lang="en-US" sz="1200" b="0" i="0" u="none" strike="noStrike" kern="1200" baseline="0" dirty="0" smtClean="0">
                <a:solidFill>
                  <a:schemeClr val="tx1"/>
                </a:solidFill>
                <a:latin typeface="+mn-lt"/>
                <a:ea typeface="+mn-ea"/>
                <a:cs typeface="+mn-cs"/>
              </a:rPr>
              <a:t> (A).</a:t>
            </a:r>
          </a:p>
          <a:p>
            <a:r>
              <a:rPr lang="en-US" sz="1200" b="0" i="0" u="none" strike="noStrike" kern="1200" baseline="0" dirty="0" smtClean="0">
                <a:solidFill>
                  <a:schemeClr val="tx1"/>
                </a:solidFill>
                <a:latin typeface="+mn-lt"/>
                <a:ea typeface="+mn-ea"/>
                <a:cs typeface="+mn-cs"/>
              </a:rPr>
              <a:t>d, </a:t>
            </a:r>
            <a:r>
              <a:rPr lang="en-US" sz="1200" b="0" i="0" u="none" strike="noStrike" kern="1200" baseline="0" dirty="0" err="1" smtClean="0">
                <a:solidFill>
                  <a:schemeClr val="tx1"/>
                </a:solidFill>
                <a:latin typeface="+mn-lt"/>
                <a:ea typeface="+mn-ea"/>
                <a:cs typeface="+mn-cs"/>
              </a:rPr>
              <a:t>Neighbour</a:t>
            </a:r>
            <a:r>
              <a:rPr lang="en-US" sz="1200" b="0" i="0" u="none" strike="noStrike" kern="1200" baseline="0" dirty="0" smtClean="0">
                <a:solidFill>
                  <a:schemeClr val="tx1"/>
                </a:solidFill>
                <a:latin typeface="+mn-lt"/>
                <a:ea typeface="+mn-ea"/>
                <a:cs typeface="+mn-cs"/>
              </a:rPr>
              <a:t>-joining tree of 50 single cell integer copy number profiles, rooted</a:t>
            </a:r>
          </a:p>
          <a:p>
            <a:r>
              <a:rPr lang="en-US" sz="1200" b="0" i="0" u="none" strike="noStrike" kern="1200" baseline="0" dirty="0" smtClean="0">
                <a:solidFill>
                  <a:schemeClr val="tx1"/>
                </a:solidFill>
                <a:latin typeface="+mn-lt"/>
                <a:ea typeface="+mn-ea"/>
                <a:cs typeface="+mn-cs"/>
              </a:rPr>
              <a:t>by the diploid node. e, Clustered </a:t>
            </a:r>
            <a:r>
              <a:rPr lang="en-US" sz="1200" b="0" i="0" u="none" strike="noStrike" kern="1200" baseline="0" dirty="0" err="1" smtClean="0">
                <a:solidFill>
                  <a:schemeClr val="tx1"/>
                </a:solidFill>
                <a:latin typeface="+mn-lt"/>
                <a:ea typeface="+mn-ea"/>
                <a:cs typeface="+mn-cs"/>
              </a:rPr>
              <a:t>heatmap</a:t>
            </a:r>
            <a:r>
              <a:rPr lang="en-US" sz="1200" b="0" i="0" u="none" strike="noStrike" kern="1200" baseline="0" dirty="0" smtClean="0">
                <a:solidFill>
                  <a:schemeClr val="tx1"/>
                </a:solidFill>
                <a:latin typeface="+mn-lt"/>
                <a:ea typeface="+mn-ea"/>
                <a:cs typeface="+mn-cs"/>
              </a:rPr>
              <a:t> of the </a:t>
            </a:r>
            <a:r>
              <a:rPr lang="en-US" sz="1200" b="0" i="0" u="none" strike="noStrike" kern="1200" baseline="0" dirty="0" err="1" smtClean="0">
                <a:solidFill>
                  <a:schemeClr val="tx1"/>
                </a:solidFill>
                <a:latin typeface="+mn-lt"/>
                <a:ea typeface="+mn-ea"/>
                <a:cs typeface="+mn-cs"/>
              </a:rPr>
              <a:t>nonsynonymous</a:t>
            </a:r>
            <a:r>
              <a:rPr lang="en-US" sz="1200" b="0" i="0" u="none" strike="noStrike" kern="1200" baseline="0" dirty="0" smtClean="0">
                <a:solidFill>
                  <a:schemeClr val="tx1"/>
                </a:solidFill>
                <a:latin typeface="+mn-lt"/>
                <a:ea typeface="+mn-ea"/>
                <a:cs typeface="+mn-cs"/>
              </a:rPr>
              <a:t> point</a:t>
            </a:r>
          </a:p>
          <a:p>
            <a:r>
              <a:rPr lang="en-US" sz="1200" b="0" i="0" u="none" strike="noStrike" kern="1200" baseline="0" dirty="0" smtClean="0">
                <a:solidFill>
                  <a:schemeClr val="tx1"/>
                </a:solidFill>
                <a:latin typeface="+mn-lt"/>
                <a:ea typeface="+mn-ea"/>
                <a:cs typeface="+mn-cs"/>
              </a:rPr>
              <a:t>mutations detected by single nuclei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sequencing and population</a:t>
            </a:r>
          </a:p>
          <a:p>
            <a:r>
              <a:rPr lang="en-US" sz="1200" b="0" i="0" u="none" strike="noStrike" kern="1200" baseline="0" dirty="0" smtClean="0">
                <a:solidFill>
                  <a:schemeClr val="tx1"/>
                </a:solidFill>
                <a:latin typeface="+mn-lt"/>
                <a:ea typeface="+mn-ea"/>
                <a:cs typeface="+mn-cs"/>
              </a:rPr>
              <a:t>sequencing (P). Mutations detected in one cell are excluded.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Sequence reads</a:t>
            </a:r>
          </a:p>
          <a:p>
            <a:r>
              <a:rPr lang="en-US" sz="1200" b="0" i="0" u="none" strike="noStrike" kern="1200" baseline="0" dirty="0" smtClean="0">
                <a:solidFill>
                  <a:schemeClr val="tx1"/>
                </a:solidFill>
                <a:latin typeface="+mn-lt"/>
                <a:ea typeface="+mn-ea"/>
                <a:cs typeface="+mn-cs"/>
              </a:rPr>
              <a:t>in FASTQ format were mapped to the human assembly US National Center</a:t>
            </a:r>
          </a:p>
          <a:p>
            <a:r>
              <a:rPr lang="en-US" sz="1200" b="0" i="0" u="none" strike="noStrike" kern="1200" baseline="0" dirty="0" smtClean="0">
                <a:solidFill>
                  <a:schemeClr val="tx1"/>
                </a:solidFill>
                <a:latin typeface="+mn-lt"/>
                <a:ea typeface="+mn-ea"/>
                <a:cs typeface="+mn-cs"/>
              </a:rPr>
              <a:t>for Biotechnology Information (NCBI) build 36 (hg18) using the Burrows-</a:t>
            </a:r>
          </a:p>
          <a:p>
            <a:r>
              <a:rPr lang="en-US" sz="1200" b="0" i="0" u="none" strike="noStrike" kern="1200" baseline="0" dirty="0" smtClean="0">
                <a:solidFill>
                  <a:schemeClr val="tx1"/>
                </a:solidFill>
                <a:latin typeface="+mn-lt"/>
                <a:ea typeface="+mn-ea"/>
                <a:cs typeface="+mn-cs"/>
              </a:rPr>
              <a:t>Wheeler alignment tool42 (BWA version 0.6.0) with default parameters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Single nucleotide variant detection. The GATK </a:t>
            </a:r>
            <a:r>
              <a:rPr lang="en-US" sz="1200" b="0" i="0" u="none" strike="noStrike" kern="1200" baseline="0" dirty="0" err="1" smtClean="0">
                <a:solidFill>
                  <a:schemeClr val="tx1"/>
                </a:solidFill>
                <a:latin typeface="+mn-lt"/>
                <a:ea typeface="+mn-ea"/>
                <a:cs typeface="+mn-cs"/>
              </a:rPr>
              <a:t>UnifiedGenotyper</a:t>
            </a:r>
            <a:r>
              <a:rPr lang="en-US" sz="1200" b="0" i="0" u="none" strike="noStrike" kern="1200" baseline="0" dirty="0" smtClean="0">
                <a:solidFill>
                  <a:schemeClr val="tx1"/>
                </a:solidFill>
                <a:latin typeface="+mn-lt"/>
                <a:ea typeface="+mn-ea"/>
                <a:cs typeface="+mn-cs"/>
              </a:rPr>
              <a:t> was used to</a:t>
            </a:r>
          </a:p>
          <a:p>
            <a:r>
              <a:rPr lang="en-US" sz="1200" b="0" i="0" u="none" strike="noStrike" kern="1200" baseline="0" dirty="0" smtClean="0">
                <a:solidFill>
                  <a:schemeClr val="tx1"/>
                </a:solidFill>
                <a:latin typeface="+mn-lt"/>
                <a:ea typeface="+mn-ea"/>
                <a:cs typeface="+mn-cs"/>
              </a:rPr>
              <a:t>detect single nucleotide variants (SNVs)44. All single cells and population samples</a:t>
            </a:r>
          </a:p>
          <a:p>
            <a:r>
              <a:rPr lang="en-US" sz="1200" b="0" i="0" u="none" strike="noStrike" kern="1200" baseline="0" dirty="0" smtClean="0">
                <a:solidFill>
                  <a:schemeClr val="tx1"/>
                </a:solidFill>
                <a:latin typeface="+mn-lt"/>
                <a:ea typeface="+mn-ea"/>
                <a:cs typeface="+mn-cs"/>
              </a:rPr>
              <a:t>were processed together to generate a single VCF4 file. Variants detected in the</a:t>
            </a:r>
          </a:p>
          <a:p>
            <a:r>
              <a:rPr lang="en-US" sz="1200" b="0" i="0" u="none" strike="noStrike" kern="1200" baseline="0" dirty="0" smtClean="0">
                <a:solidFill>
                  <a:schemeClr val="tx1"/>
                </a:solidFill>
                <a:latin typeface="+mn-lt"/>
                <a:ea typeface="+mn-ea"/>
                <a:cs typeface="+mn-cs"/>
              </a:rPr>
              <a:t>matched normal samples from the ER1 and TNBC were filtered from the somatic</a:t>
            </a:r>
          </a:p>
          <a:p>
            <a:r>
              <a:rPr lang="en-US" sz="1200" b="0" i="0" u="none" strike="noStrike" kern="1200" baseline="0" dirty="0" smtClean="0">
                <a:solidFill>
                  <a:schemeClr val="tx1"/>
                </a:solidFill>
                <a:latin typeface="+mn-lt"/>
                <a:ea typeface="+mn-ea"/>
                <a:cs typeface="+mn-cs"/>
              </a:rPr>
              <a:t>variants to eliminate germline mutations using matched normal tissue samples,</a:t>
            </a:r>
          </a:p>
          <a:p>
            <a:r>
              <a:rPr lang="en-US" sz="1200" b="0" i="0" u="none" strike="noStrike" kern="1200" baseline="0" dirty="0" smtClean="0">
                <a:solidFill>
                  <a:schemeClr val="tx1"/>
                </a:solidFill>
                <a:latin typeface="+mn-lt"/>
                <a:ea typeface="+mn-ea"/>
                <a:cs typeface="+mn-cs"/>
              </a:rPr>
              <a:t>the diploid fraction and the normal single cells.</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29</a:t>
            </a:fld>
            <a:endParaRPr lang="en-US"/>
          </a:p>
        </p:txBody>
      </p:sp>
    </p:spTree>
    <p:extLst>
      <p:ext uri="{BB962C8B-B14F-4D97-AF65-F5344CB8AC3E}">
        <p14:creationId xmlns:p14="http://schemas.microsoft.com/office/powerpoint/2010/main" val="194288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AC094F1-A55A-46D1-9AFB-BE472EC549AF}" type="slidenum">
              <a:rPr lang="en-US" altLang="en-US" smtClean="0"/>
              <a:pPr fontAlgn="base">
                <a:spcBef>
                  <a:spcPct val="0"/>
                </a:spcBef>
                <a:spcAft>
                  <a:spcPct val="0"/>
                </a:spcAft>
                <a:defRPr/>
              </a:pPr>
              <a:t>6</a:t>
            </a:fld>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Extended Data Figure 6 Clonal evolution in the TNBC inferred from single cell </a:t>
            </a:r>
            <a:r>
              <a:rPr lang="en-US" sz="1200" b="0" i="0" u="none" strike="noStrike" kern="1200" baseline="0" dirty="0" err="1" smtClean="0">
                <a:solidFill>
                  <a:schemeClr val="tx1"/>
                </a:solidFill>
                <a:latin typeface="+mn-lt"/>
                <a:ea typeface="+mn-ea"/>
                <a:cs typeface="+mn-cs"/>
              </a:rPr>
              <a:t>exome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copy number data.</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30</a:t>
            </a:fld>
            <a:endParaRPr lang="en-US"/>
          </a:p>
        </p:txBody>
      </p:sp>
    </p:spTree>
    <p:extLst>
      <p:ext uri="{BB962C8B-B14F-4D97-AF65-F5344CB8AC3E}">
        <p14:creationId xmlns:p14="http://schemas.microsoft.com/office/powerpoint/2010/main" val="393296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sequencing projects were based on the Lander–Waterman theory156 for haploid</a:t>
            </a:r>
          </a:p>
          <a:p>
            <a:r>
              <a:rPr lang="en-US" dirty="0" smtClean="0"/>
              <a:t>coverage, which recommended a redundancy factor (ρ) of ~10X. Disregarding biases,</a:t>
            </a:r>
          </a:p>
          <a:p>
            <a:r>
              <a:rPr lang="en-US" dirty="0" smtClean="0"/>
              <a:t>this implies that loci are spanned by an average of 10 sequence reads and that &gt;99.99%</a:t>
            </a:r>
          </a:p>
          <a:p>
            <a:r>
              <a:rPr lang="en-US" dirty="0" smtClean="0"/>
              <a:t>of the genome is represented by the data156. However, for medical applications, both</a:t>
            </a:r>
          </a:p>
          <a:p>
            <a:r>
              <a:rPr lang="en-US" dirty="0" smtClean="0"/>
              <a:t>alleles must be reliably identified. The identification of a single-nucleotide variant (SNV)</a:t>
            </a:r>
          </a:p>
          <a:p>
            <a:r>
              <a:rPr lang="en-US" dirty="0" smtClean="0"/>
              <a:t>requires its observation in multiple reads (usually at least three), and the accrual of these</a:t>
            </a:r>
          </a:p>
          <a:p>
            <a:r>
              <a:rPr lang="en-US" dirty="0" smtClean="0"/>
              <a:t>reads is determined by the random dynamics of sampling and coverage quantified in the</a:t>
            </a:r>
          </a:p>
          <a:p>
            <a:r>
              <a:rPr lang="en-US" dirty="0" smtClean="0"/>
              <a:t>ideal case (that is, pure samples, perfect data and no sequence bias). If the minimum</a:t>
            </a:r>
          </a:p>
          <a:p>
            <a:r>
              <a:rPr lang="en-US" dirty="0" smtClean="0"/>
              <a:t>condition is ≥3 spanning reads per allele, a figure of ρ ≈ 30X is then required to attain</a:t>
            </a:r>
          </a:p>
          <a:p>
            <a:r>
              <a:rPr lang="en-US" dirty="0" smtClean="0"/>
              <a:t>approximately the same 99.99% standard157. This has been the de facto redundancy for</a:t>
            </a:r>
          </a:p>
          <a:p>
            <a:r>
              <a:rPr lang="en-US" dirty="0" smtClean="0"/>
              <a:t>cancer sequencing projects with respect to detecting SNVs, although it does not apply</a:t>
            </a:r>
          </a:p>
          <a:p>
            <a:r>
              <a:rPr lang="en-US" dirty="0" smtClean="0"/>
              <a:t>to other types of events. For example, the presence of insertions and deletions (</a:t>
            </a:r>
            <a:r>
              <a:rPr lang="en-US" dirty="0" err="1" smtClean="0"/>
              <a:t>indels</a:t>
            </a:r>
            <a:r>
              <a:rPr lang="en-US" dirty="0" smtClean="0"/>
              <a:t>) is</a:t>
            </a:r>
          </a:p>
          <a:p>
            <a:r>
              <a:rPr lang="en-US" dirty="0" smtClean="0"/>
              <a:t>suggested whenever the reference-aligned average length of spanning fragments is</a:t>
            </a:r>
          </a:p>
          <a:p>
            <a:r>
              <a:rPr lang="en-US" dirty="0" smtClean="0"/>
              <a:t>significantly different from the average fragment length of the originating library52. It is</a:t>
            </a:r>
          </a:p>
          <a:p>
            <a:r>
              <a:rPr lang="en-US" dirty="0" smtClean="0"/>
              <a:t>tricky to apply this principle49,158 because a genuine event has to be distinguished from</a:t>
            </a:r>
          </a:p>
          <a:p>
            <a:r>
              <a:rPr lang="en-US" dirty="0" smtClean="0"/>
              <a:t>cases in which predominantly shorter or longer fragments were sampled merely by</a:t>
            </a:r>
          </a:p>
          <a:p>
            <a:r>
              <a:rPr lang="en-US" dirty="0" smtClean="0"/>
              <a:t>chance. At 30X, the size range of insertions for which </a:t>
            </a:r>
            <a:r>
              <a:rPr lang="en-US" dirty="0" err="1" smtClean="0"/>
              <a:t>indels</a:t>
            </a:r>
            <a:r>
              <a:rPr lang="en-US" dirty="0" smtClean="0"/>
              <a:t> can be detected with low</a:t>
            </a:r>
          </a:p>
          <a:p>
            <a:r>
              <a:rPr lang="en-US" dirty="0" smtClean="0"/>
              <a:t>type I error is narrow, which suggests that more data are needed159. There are even</a:t>
            </a:r>
          </a:p>
          <a:p>
            <a:r>
              <a:rPr lang="en-US" dirty="0" smtClean="0"/>
              <a:t>greater data requirements if somatic mutational events within </a:t>
            </a:r>
            <a:r>
              <a:rPr lang="en-US" dirty="0" err="1" smtClean="0"/>
              <a:t>subclones</a:t>
            </a:r>
            <a:r>
              <a:rPr lang="en-US" dirty="0" smtClean="0"/>
              <a:t> of a </a:t>
            </a:r>
            <a:r>
              <a:rPr lang="en-US" dirty="0" err="1" smtClean="0"/>
              <a:t>tumour</a:t>
            </a:r>
            <a:endParaRPr lang="en-US" dirty="0" smtClean="0"/>
          </a:p>
          <a:p>
            <a:r>
              <a:rPr lang="en-US" dirty="0" smtClean="0"/>
              <a:t>are to be identified. For a </a:t>
            </a:r>
            <a:r>
              <a:rPr lang="en-US" dirty="0" err="1" smtClean="0"/>
              <a:t>subclone</a:t>
            </a:r>
            <a:r>
              <a:rPr lang="en-US" dirty="0" smtClean="0"/>
              <a:t> with a mass that is a fraction μ of that of the total</a:t>
            </a:r>
          </a:p>
          <a:p>
            <a:r>
              <a:rPr lang="en-US" dirty="0" err="1" smtClean="0"/>
              <a:t>tumour</a:t>
            </a:r>
            <a:r>
              <a:rPr lang="en-US" dirty="0" smtClean="0"/>
              <a:t>, the probability of at least 3 reads reporting a heterozygous variant is</a:t>
            </a:r>
          </a:p>
          <a:p>
            <a:r>
              <a:rPr lang="en-US" dirty="0" smtClean="0"/>
              <a:t>P = 1 – e–R (1 + R + R2/2), where R = </a:t>
            </a:r>
            <a:r>
              <a:rPr lang="en-US" dirty="0" err="1" smtClean="0"/>
              <a:t>μρ</a:t>
            </a:r>
            <a:r>
              <a:rPr lang="en-US" dirty="0" smtClean="0"/>
              <a:t>/2. In a 5% mass </a:t>
            </a:r>
            <a:r>
              <a:rPr lang="en-US" dirty="0" err="1" smtClean="0"/>
              <a:t>subclone</a:t>
            </a:r>
            <a:r>
              <a:rPr lang="en-US" dirty="0" smtClean="0"/>
              <a:t>, the remarkable figure of</a:t>
            </a:r>
          </a:p>
          <a:p>
            <a:r>
              <a:rPr lang="en-US" dirty="0" smtClean="0"/>
              <a:t>340X data is required if 99% of </a:t>
            </a:r>
            <a:r>
              <a:rPr lang="en-US" dirty="0" err="1" smtClean="0"/>
              <a:t>subclonal</a:t>
            </a:r>
            <a:r>
              <a:rPr lang="en-US" dirty="0" smtClean="0"/>
              <a:t> variants have to meet the detection conditions</a:t>
            </a:r>
          </a:p>
          <a:p>
            <a:r>
              <a:rPr lang="en-US" dirty="0" smtClean="0"/>
              <a:t>(see the figure). Smaller </a:t>
            </a:r>
            <a:r>
              <a:rPr lang="en-US" dirty="0" err="1" smtClean="0"/>
              <a:t>subclones</a:t>
            </a:r>
            <a:r>
              <a:rPr lang="en-US" dirty="0" smtClean="0"/>
              <a:t> require even more data and readily reach 500X in</a:t>
            </a:r>
          </a:p>
          <a:p>
            <a:r>
              <a:rPr lang="en-US" dirty="0" smtClean="0"/>
              <a:t>certain instances. The biomedical relevance of </a:t>
            </a:r>
            <a:r>
              <a:rPr lang="en-US" dirty="0" err="1" smtClean="0"/>
              <a:t>subclones</a:t>
            </a:r>
            <a:r>
              <a:rPr lang="en-US" dirty="0" smtClean="0"/>
              <a:t> and the growing throughput</a:t>
            </a:r>
          </a:p>
          <a:p>
            <a:r>
              <a:rPr lang="en-US" dirty="0" smtClean="0"/>
              <a:t>of instruments mean that the amount of data generated for cancer genomic projects</a:t>
            </a:r>
          </a:p>
          <a:p>
            <a:r>
              <a:rPr lang="en-US" dirty="0" smtClean="0"/>
              <a:t>will continue to increase.</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31</a:t>
            </a:fld>
            <a:endParaRPr lang="en-US"/>
          </a:p>
        </p:txBody>
      </p:sp>
    </p:spTree>
    <p:extLst>
      <p:ext uri="{BB962C8B-B14F-4D97-AF65-F5344CB8AC3E}">
        <p14:creationId xmlns:p14="http://schemas.microsoft.com/office/powerpoint/2010/main" val="234982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virtual-tumor approach begins with deep-coverage data from a high-coverage, whole-genome sample (NA12878) sequenced on </a:t>
            </a:r>
            <a:r>
              <a:rPr lang="en-US" dirty="0" err="1" smtClean="0"/>
              <a:t>Illumina</a:t>
            </a:r>
            <a:r>
              <a:rPr lang="en-US" dirty="0" smtClean="0"/>
              <a:t> </a:t>
            </a:r>
            <a:r>
              <a:rPr lang="en-US" dirty="0" err="1" smtClean="0"/>
              <a:t>HiSeq</a:t>
            </a:r>
            <a:r>
              <a:rPr lang="en-US" dirty="0" smtClean="0"/>
              <a:t> instruments: two libraries</a:t>
            </a:r>
            <a:r>
              <a:rPr lang="en-US" baseline="30000" dirty="0" smtClean="0">
                <a:hlinkClick r:id="rId3" tooltip="1000 Genomes Project Consortium. A map of human genome variation from population-scale sequencing. Nature 467, 1061-1073 (2010)."/>
              </a:rPr>
              <a:t>42</a:t>
            </a:r>
            <a:r>
              <a:rPr lang="en-US" dirty="0" smtClean="0"/>
              <a:t>, 'Solexa-18483' and 'Solexa-18484', at 30× each and one library</a:t>
            </a:r>
            <a:r>
              <a:rPr lang="en-US" baseline="30000" dirty="0" smtClean="0">
                <a:hlinkClick r:id="rId4" tooltip="Gnerre, S. et al. High-quality draft assemblies of mammalian genomes from massively parallel sequence data. Proc. Natl. Acad. Sci. USA 108, 1513-1518 (2011)."/>
              </a:rPr>
              <a:t>43</a:t>
            </a:r>
            <a:r>
              <a:rPr lang="en-US" dirty="0" smtClean="0"/>
              <a:t>, 'Solexa-23661', at 30×. These data are publicly available; details are available in </a:t>
            </a:r>
            <a:r>
              <a:rPr lang="en-US" dirty="0" smtClean="0">
                <a:hlinkClick r:id="rId5"/>
              </a:rPr>
              <a:t>Supplementary Table 5</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ACEAFD-F264-4F5F-A605-FCAF1D229274}" type="slidenum">
              <a:rPr lang="en-US" smtClean="0"/>
              <a:t>32</a:t>
            </a:fld>
            <a:endParaRPr lang="en-US"/>
          </a:p>
        </p:txBody>
      </p:sp>
    </p:spTree>
    <p:extLst>
      <p:ext uri="{BB962C8B-B14F-4D97-AF65-F5344CB8AC3E}">
        <p14:creationId xmlns:p14="http://schemas.microsoft.com/office/powerpoint/2010/main" val="1467489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smtClean="0">
                <a:latin typeface="Calibri" charset="0"/>
              </a:rPr>
              <a:t>http://ncifrederick.cancer.gov/rtp/csas/requestor/help.asp</a:t>
            </a:r>
          </a:p>
          <a:p>
            <a:endParaRPr lang="en-US" dirty="0" smtClean="0">
              <a:latin typeface="Calibri" charset="0"/>
            </a:endParaRPr>
          </a:p>
          <a:p>
            <a:r>
              <a:rPr lang="en-US" b="1" dirty="0" smtClean="0"/>
              <a:t>Shared Services Help </a:t>
            </a:r>
          </a:p>
          <a:p>
            <a:r>
              <a:rPr lang="en-US" dirty="0" smtClean="0"/>
              <a:t>Welcome to the Accessions System. </a:t>
            </a:r>
            <a:r>
              <a:rPr lang="en-US" b="1" dirty="0" smtClean="0"/>
              <a:t>Overview:</a:t>
            </a:r>
            <a:r>
              <a:rPr lang="en-US" dirty="0" smtClean="0"/>
              <a:t/>
            </a:r>
            <a:br>
              <a:rPr lang="en-US" dirty="0" smtClean="0"/>
            </a:br>
            <a:r>
              <a:rPr lang="en-US" dirty="0" smtClean="0"/>
              <a:t>The ATP/LASP Accessions System (or CSAS) was created to provide investigators and core service personnel with an automated means of placing, reviewing, and tracking requests made for </a:t>
            </a:r>
            <a:r>
              <a:rPr lang="en-US" dirty="0" smtClean="0">
                <a:hlinkClick r:id="rId3"/>
              </a:rPr>
              <a:t>ATP</a:t>
            </a:r>
            <a:r>
              <a:rPr lang="en-US" dirty="0" smtClean="0"/>
              <a:t> and </a:t>
            </a:r>
            <a:r>
              <a:rPr lang="en-US" dirty="0" smtClean="0">
                <a:hlinkClick r:id="rId4"/>
              </a:rPr>
              <a:t>LASP-Pathology/</a:t>
            </a:r>
            <a:r>
              <a:rPr lang="en-US" dirty="0" err="1" smtClean="0">
                <a:hlinkClick r:id="rId4"/>
              </a:rPr>
              <a:t>Histotechnology</a:t>
            </a:r>
            <a:r>
              <a:rPr lang="en-US" dirty="0" smtClean="0">
                <a:hlinkClick r:id="rId4"/>
              </a:rPr>
              <a:t> Laboratory</a:t>
            </a:r>
            <a:r>
              <a:rPr lang="en-US" dirty="0" smtClean="0"/>
              <a:t> support at </a:t>
            </a:r>
            <a:r>
              <a:rPr lang="en-US" dirty="0" smtClean="0">
                <a:hlinkClick r:id="rId5"/>
              </a:rPr>
              <a:t>The Frederick National Laboratory</a:t>
            </a:r>
            <a:r>
              <a:rPr lang="en-US" dirty="0" smtClean="0"/>
              <a:t>. </a:t>
            </a:r>
          </a:p>
          <a:p>
            <a:r>
              <a:rPr lang="en-US" dirty="0" smtClean="0"/>
              <a:t>Each request for service at the Frederick National Lab is carefully tracked and reviewed. At any time the requestor may view the current disposition of their requests using this system. </a:t>
            </a:r>
          </a:p>
          <a:p>
            <a:r>
              <a:rPr lang="en-US" b="1" dirty="0" smtClean="0"/>
              <a:t>Determining the Appropriate Service Area:</a:t>
            </a:r>
            <a:r>
              <a:rPr lang="en-US" dirty="0" smtClean="0"/>
              <a:t/>
            </a:r>
            <a:br>
              <a:rPr lang="en-US" dirty="0" smtClean="0"/>
            </a:br>
            <a:r>
              <a:rPr lang="en-US" dirty="0" smtClean="0"/>
              <a:t>Investigators who are not familiar with the Frederick National Lab may have difficulty choosing the appropriate Core Service when placing a new request.  The </a:t>
            </a:r>
            <a:r>
              <a:rPr lang="en-US" dirty="0" smtClean="0">
                <a:hlinkClick r:id="rId3"/>
              </a:rPr>
              <a:t>Frederick National Lab Advanced Technology Program</a:t>
            </a:r>
            <a:r>
              <a:rPr lang="en-US" dirty="0" smtClean="0"/>
              <a:t> and </a:t>
            </a:r>
            <a:r>
              <a:rPr lang="en-US" u="sng" dirty="0" smtClean="0">
                <a:hlinkClick r:id="rId4"/>
              </a:rPr>
              <a:t>LASP</a:t>
            </a:r>
            <a:r>
              <a:rPr lang="en-US" dirty="0" smtClean="0">
                <a:hlinkClick r:id="rId4"/>
              </a:rPr>
              <a:t>-Pathology/</a:t>
            </a:r>
            <a:r>
              <a:rPr lang="en-US" dirty="0" err="1" smtClean="0">
                <a:hlinkClick r:id="rId4"/>
              </a:rPr>
              <a:t>Histotechnology</a:t>
            </a:r>
            <a:r>
              <a:rPr lang="en-US" dirty="0" smtClean="0">
                <a:hlinkClick r:id="rId4"/>
              </a:rPr>
              <a:t> Laboratory </a:t>
            </a:r>
            <a:r>
              <a:rPr lang="en-US" dirty="0" smtClean="0"/>
              <a:t> websites provide an overview of each Core Service program and the services they offer.  In addition, requestors can contact the office of the </a:t>
            </a:r>
            <a:r>
              <a:rPr lang="en-US" dirty="0" smtClean="0">
                <a:hlinkClick r:id="rId6"/>
              </a:rPr>
              <a:t>Program Administrator, Advanced Technology Program</a:t>
            </a:r>
            <a:r>
              <a:rPr lang="en-US" dirty="0" smtClean="0"/>
              <a:t> for further assistance. </a:t>
            </a:r>
          </a:p>
          <a:p>
            <a:r>
              <a:rPr lang="en-US" b="1" dirty="0" smtClean="0"/>
              <a:t>Help Using the Online Accessions System:</a:t>
            </a:r>
            <a:r>
              <a:rPr lang="en-US" dirty="0" smtClean="0"/>
              <a:t>  Requestors can contact the </a:t>
            </a:r>
            <a:r>
              <a:rPr lang="en-US" dirty="0" smtClean="0">
                <a:hlinkClick r:id="rId7"/>
              </a:rPr>
              <a:t>Frederick Webmaster</a:t>
            </a:r>
            <a:r>
              <a:rPr lang="en-US" dirty="0" smtClean="0"/>
              <a:t> for assistance using the online accessions system. </a:t>
            </a:r>
          </a:p>
          <a:p>
            <a:r>
              <a:rPr lang="en-US" b="1" dirty="0" smtClean="0"/>
              <a:t>Service Request Submission Guide for the Frederick National Laboratory, Laboratory Animal Science Program (LASP) and Advanced Technology Program (ATP) </a:t>
            </a:r>
            <a:endParaRPr lang="en-US" dirty="0" smtClean="0"/>
          </a:p>
          <a:p>
            <a:r>
              <a:rPr lang="en-US" dirty="0" smtClean="0"/>
              <a:t>Go to the Accession System web site: </a:t>
            </a:r>
            <a:r>
              <a:rPr lang="en-US" dirty="0" smtClean="0">
                <a:hlinkClick r:id="rId8"/>
              </a:rPr>
              <a:t>http://ncifrederick.cancer.gov/rtp/csas/requestor/default.asp</a:t>
            </a:r>
            <a:r>
              <a:rPr lang="en-US" dirty="0" smtClean="0"/>
              <a:t>.</a:t>
            </a:r>
          </a:p>
          <a:p>
            <a:r>
              <a:rPr lang="en-US" dirty="0" smtClean="0"/>
              <a:t>At the Accession System web site choose from either "I have used this system before" or "I am a new user" and follow the directions. Your description of the work to be performed can be based on discussions with your ATP or LASP laboratory point of contact. </a:t>
            </a:r>
          </a:p>
          <a:p>
            <a:r>
              <a:rPr lang="en-US" dirty="0" smtClean="0"/>
              <a:t>If you have used the system before but have forgotten your password, go to the "I forgot my password" option on the left of the web page. Enter the information requested. You will receive an e-mail containing your password. </a:t>
            </a:r>
          </a:p>
          <a:p>
            <a:r>
              <a:rPr lang="en-US" dirty="0" smtClean="0"/>
              <a:t>Be sure to select the appropriate ATP or LASP service. When you submit your request, an e-mail is sent to that service. You must enter the e-mail address of your administrative officer or approving official (AO), who has fiscal authority to review your budget. </a:t>
            </a:r>
          </a:p>
          <a:p>
            <a:r>
              <a:rPr lang="en-US" dirty="0" smtClean="0"/>
              <a:t>If you believe you qualify for partial Frederick National Lab Office of the Director Research Support (ODRS) Program funding, you can check the ODRS funding request box at this point. If you choose this funding option, you should also indicate whether or not you are a member of CCR. Criteria for ODRS funding can be found at </a:t>
            </a:r>
            <a:r>
              <a:rPr lang="en-US" dirty="0" smtClean="0">
                <a:hlinkClick r:id="rId9"/>
              </a:rPr>
              <a:t>http://ncifrederick.cancer.gov/rtp/csas/requestor/ODRSFunding-Guidance.pdf</a:t>
            </a:r>
            <a:r>
              <a:rPr lang="en-US" dirty="0" smtClean="0"/>
              <a:t>. </a:t>
            </a:r>
          </a:p>
          <a:p>
            <a:r>
              <a:rPr lang="en-US" dirty="0" smtClean="0"/>
              <a:t>The ATP or LASP service that you have identified will prepare a cost estimate and enter it into the system. The system then sends you an e-mail that details this cost information. </a:t>
            </a:r>
          </a:p>
          <a:p>
            <a:r>
              <a:rPr lang="en-US" dirty="0" smtClean="0"/>
              <a:t>Upon receiving a cost estimate, return to the Accession System web site and either accept or reject it. </a:t>
            </a:r>
          </a:p>
          <a:p>
            <a:r>
              <a:rPr lang="en-US" dirty="0" smtClean="0"/>
              <a:t>If you accept the cost estimate, the system will send an e-mail to Frederick National Lab OD for scope review by the Assistant Project Officers for ATP or LASP, respectively. </a:t>
            </a:r>
          </a:p>
          <a:p>
            <a:r>
              <a:rPr lang="en-US" dirty="0" smtClean="0"/>
              <a:t>Following scope approval, your AO will need to approve the expenditure (100% of the cost estimate if ODRS funding is not requested) by e-mail. For ATP-specific ODRS requests, the system will also solicit approval from OD (if non-CCR, Assistant Project Officer for ATP) or CCR (Associate Director, OSTR). All LASP-specific ODRS requests also need approval from OD (Assistant Project Officer for LASP). ODRS funding may be granted for up to 50% of the cost estimate, or possibly more with ATP-specific requests from CCR investigators. </a:t>
            </a:r>
          </a:p>
          <a:p>
            <a:r>
              <a:rPr lang="en-US" dirty="0" smtClean="0"/>
              <a:t>Upon approval, the system will notify the appropriate ATP/LASP service and work on your pilot project will begin. If disallowed, please follow up with your AO, or OD, or CCR (see #8 above) if ODRS funding was requested, before reengaging the ATP/LASP. </a:t>
            </a:r>
          </a:p>
          <a:p>
            <a:r>
              <a:rPr lang="en-US" dirty="0" smtClean="0"/>
              <a:t>If you encounter any difficulties, please call your point of contact for ATP, </a:t>
            </a:r>
            <a:r>
              <a:rPr lang="en-US" dirty="0" smtClean="0">
                <a:hlinkClick r:id="rId10"/>
              </a:rPr>
              <a:t>Melissa Castle</a:t>
            </a:r>
            <a:r>
              <a:rPr lang="en-US" dirty="0" smtClean="0"/>
              <a:t> (301-228-4678), or LASP, </a:t>
            </a:r>
            <a:r>
              <a:rPr lang="en-US" dirty="0" smtClean="0">
                <a:hlinkClick r:id="rId11"/>
              </a:rPr>
              <a:t>Wayne Christensen</a:t>
            </a:r>
            <a:r>
              <a:rPr lang="en-US" dirty="0" smtClean="0"/>
              <a:t> (301-846-1567) for advice on how to proceed. </a:t>
            </a:r>
          </a:p>
          <a:p>
            <a:endParaRPr lang="en-US" dirty="0">
              <a:latin typeface="Calibri" charset="0"/>
            </a:endParaRPr>
          </a:p>
        </p:txBody>
      </p:sp>
      <p:sp>
        <p:nvSpPr>
          <p:cNvPr id="655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1F45277-4853-6649-B809-91EC6E2D7C3E}" type="slidenum">
              <a:rPr lang="en-US">
                <a:latin typeface="Calibri" charset="0"/>
              </a:rPr>
              <a:pPr eaLnBrk="1" hangingPunct="1"/>
              <a:t>33</a:t>
            </a:fld>
            <a:endParaRPr lang="en-US">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Description of data sets and their processing to produce bam files for our integration methods</a:t>
            </a:r>
          </a:p>
          <a:p>
            <a:endParaRPr lang="en-US" dirty="0" smtClean="0"/>
          </a:p>
          <a:p>
            <a:r>
              <a:rPr lang="en-US" dirty="0" smtClean="0"/>
              <a:t>These data and other data sets for NA12878 are available at the Genome in a Bottle ftp site at NCBI (ftp://ftp-trace.ncbi.nih.gov/giab/ftp/data/NA12878/) and are described on a spreadsheet at http://genomeinabottle.org/blog-entry/existing-and-future-na12878-datasets.</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37</a:t>
            </a:fld>
            <a:endParaRPr lang="en-US"/>
          </a:p>
        </p:txBody>
      </p:sp>
    </p:spTree>
    <p:extLst>
      <p:ext uri="{BB962C8B-B14F-4D97-AF65-F5344CB8AC3E}">
        <p14:creationId xmlns:p14="http://schemas.microsoft.com/office/powerpoint/2010/main" val="1770533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Supplementary figure 31. Precision Rate (TP/(TP+FP)), Sensitivity (TP/(TP+FN)), and Specificity (TN/(TN+FP)) for</a:t>
            </a:r>
          </a:p>
          <a:p>
            <a:r>
              <a:rPr lang="en-US" sz="1200" b="0" i="0" u="none" strike="noStrike" kern="1200" baseline="0" dirty="0" smtClean="0">
                <a:solidFill>
                  <a:schemeClr val="tx1"/>
                </a:solidFill>
                <a:latin typeface="+mn-lt"/>
                <a:ea typeface="+mn-ea"/>
                <a:cs typeface="+mn-cs"/>
              </a:rPr>
              <a:t>Each data set using our integrated genotypes as a benchmark. False positive rate = FP/(FP+TN)</a:t>
            </a:r>
          </a:p>
          <a:p>
            <a:endParaRPr lang="en-US" sz="1200" b="0" i="0" u="none" strike="noStrike" kern="1200" baseline="0" dirty="0" smtClean="0">
              <a:solidFill>
                <a:schemeClr val="tx1"/>
              </a:solidFill>
              <a:latin typeface="+mn-lt"/>
              <a:ea typeface="+mn-ea"/>
              <a:cs typeface="+mn-cs"/>
            </a:endParaRPr>
          </a:p>
          <a:p>
            <a:endParaRPr lang="en-US" dirty="0" smtClean="0"/>
          </a:p>
          <a:p>
            <a:r>
              <a:rPr lang="en-US" dirty="0" smtClean="0"/>
              <a:t>Supplementary Figure 31: Performance assessment of </a:t>
            </a:r>
            <a:r>
              <a:rPr lang="en-US" dirty="0" err="1" smtClean="0"/>
              <a:t>exome</a:t>
            </a:r>
            <a:r>
              <a:rPr lang="en-US" dirty="0" smtClean="0"/>
              <a:t> SNPs for the datasets in</a:t>
            </a:r>
          </a:p>
          <a:p>
            <a:r>
              <a:rPr lang="en-US" dirty="0" smtClean="0"/>
              <a:t>Supplementary Figure 4 using our integrated genotypes as a benchmark, excluding uncertain regions </a:t>
            </a:r>
          </a:p>
          <a:p>
            <a:r>
              <a:rPr lang="en-US" dirty="0" smtClean="0"/>
              <a:t>including structural variants in </a:t>
            </a:r>
            <a:r>
              <a:rPr lang="en-US" dirty="0" err="1" smtClean="0"/>
              <a:t>dbVar</a:t>
            </a:r>
            <a:r>
              <a:rPr lang="en-US" dirty="0" smtClean="0"/>
              <a:t>. The top tables summarize overlap of individual datasets </a:t>
            </a:r>
          </a:p>
          <a:p>
            <a:r>
              <a:rPr lang="en-US" dirty="0" smtClean="0"/>
              <a:t>with our integrated genotypes. In the last 4 columns, the genotype of the individual dataset is </a:t>
            </a:r>
          </a:p>
          <a:p>
            <a:r>
              <a:rPr lang="en-US" dirty="0" smtClean="0"/>
              <a:t>before the dash, and the genotype of our integrated calls is after the dash. The bar graphs depict </a:t>
            </a:r>
          </a:p>
          <a:p>
            <a:r>
              <a:rPr lang="en-US" dirty="0" smtClean="0"/>
              <a:t>the Precision Rate (TP/(TP+FP)), Sensitivity (TP/(TP+FN)), and Specificity (TN/(TN+FP)) for each </a:t>
            </a:r>
          </a:p>
          <a:p>
            <a:r>
              <a:rPr lang="en-US" dirty="0" smtClean="0"/>
              <a:t>dataset using our integrated genotypes as a benchmark. Finally, Receiver Operating Characteristic </a:t>
            </a:r>
          </a:p>
          <a:p>
            <a:r>
              <a:rPr lang="en-US" dirty="0" smtClean="0"/>
              <a:t>(ROC) curves plotting True Positive Rate vs. False Positive</a:t>
            </a:r>
          </a:p>
          <a:p>
            <a:r>
              <a:rPr lang="en-US" dirty="0" smtClean="0"/>
              <a:t>Rate are shown sorted by Read Depth (top) or Variant Quality (bottom).</a:t>
            </a:r>
          </a:p>
          <a:p>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39</a:t>
            </a:fld>
            <a:endParaRPr lang="en-US"/>
          </a:p>
        </p:txBody>
      </p:sp>
    </p:spTree>
    <p:extLst>
      <p:ext uri="{BB962C8B-B14F-4D97-AF65-F5344CB8AC3E}">
        <p14:creationId xmlns:p14="http://schemas.microsoft.com/office/powerpoint/2010/main" val="3377097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16 lung cancer </a:t>
            </a:r>
            <a:r>
              <a:rPr lang="en-US" dirty="0" err="1" smtClean="0"/>
              <a:t>exome</a:t>
            </a:r>
            <a:r>
              <a:rPr lang="en-US" dirty="0" smtClean="0"/>
              <a:t> and second</a:t>
            </a:r>
            <a:r>
              <a:rPr lang="en-US" baseline="0" dirty="0" smtClean="0"/>
              <a:t> </a:t>
            </a:r>
            <a:r>
              <a:rPr lang="en-US" dirty="0" smtClean="0"/>
              <a:t>depth</a:t>
            </a:r>
            <a:r>
              <a:rPr lang="en-US" baseline="0" dirty="0" smtClean="0"/>
              <a:t> sequencing</a:t>
            </a:r>
            <a:endParaRPr lang="en-US" dirty="0"/>
          </a:p>
        </p:txBody>
      </p:sp>
      <p:sp>
        <p:nvSpPr>
          <p:cNvPr id="4" name="Slide Number Placeholder 3"/>
          <p:cNvSpPr>
            <a:spLocks noGrp="1"/>
          </p:cNvSpPr>
          <p:nvPr>
            <p:ph type="sldNum" sz="quarter" idx="10"/>
          </p:nvPr>
        </p:nvSpPr>
        <p:spPr/>
        <p:txBody>
          <a:bodyPr/>
          <a:lstStyle/>
          <a:p>
            <a:fld id="{0BACEAFD-F264-4F5F-A605-FCAF1D229274}" type="slidenum">
              <a:rPr lang="en-US" smtClean="0"/>
              <a:t>40</a:t>
            </a:fld>
            <a:endParaRPr lang="en-US"/>
          </a:p>
        </p:txBody>
      </p:sp>
    </p:spTree>
    <p:extLst>
      <p:ext uri="{BB962C8B-B14F-4D97-AF65-F5344CB8AC3E}">
        <p14:creationId xmlns:p14="http://schemas.microsoft.com/office/powerpoint/2010/main" val="1532965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Integrative Genomics Viewer (IGV) representation of examples of SNP calls aligned between the four analyzed datasets:</a:t>
            </a:r>
          </a:p>
          <a:p>
            <a:r>
              <a:rPr lang="en-US" sz="1200" b="0" i="0" u="none" strike="noStrike" kern="1200" baseline="0" dirty="0" smtClean="0">
                <a:solidFill>
                  <a:schemeClr val="tx1"/>
                </a:solidFill>
                <a:latin typeface="+mn-lt"/>
                <a:ea typeface="+mn-ea"/>
                <a:cs typeface="+mn-cs"/>
              </a:rPr>
              <a:t>Normal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Tumor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Normal Transcriptome, and Tumor Transcriptome. (</a:t>
            </a:r>
            <a:r>
              <a:rPr lang="en-US" sz="1200" b="1" i="0"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 G&gt;A substitution on chr15:23931507 in</a:t>
            </a:r>
          </a:p>
          <a:p>
            <a:r>
              <a:rPr lang="en-US" sz="1200" b="0" i="1" u="none" strike="noStrike" kern="1200" baseline="0" dirty="0" smtClean="0">
                <a:solidFill>
                  <a:schemeClr val="tx1"/>
                </a:solidFill>
                <a:latin typeface="+mn-lt"/>
                <a:ea typeface="+mn-ea"/>
                <a:cs typeface="+mn-cs"/>
              </a:rPr>
              <a:t>NDN</a:t>
            </a:r>
            <a:r>
              <a:rPr lang="en-US" sz="1200" b="0" i="0" u="none" strike="noStrike" kern="1200" baseline="0" dirty="0" smtClean="0">
                <a:solidFill>
                  <a:schemeClr val="tx1"/>
                </a:solidFill>
                <a:latin typeface="+mn-lt"/>
                <a:ea typeface="+mn-ea"/>
                <a:cs typeface="+mn-cs"/>
              </a:rPr>
              <a:t>, representing imprinting: the variant nucleotide (A) is in heterozygote state in the </a:t>
            </a:r>
            <a:r>
              <a:rPr lang="en-US" sz="1200" b="0" i="0" u="none" strike="noStrike" kern="1200" baseline="0" dirty="0" err="1" smtClean="0">
                <a:solidFill>
                  <a:schemeClr val="tx1"/>
                </a:solidFill>
                <a:latin typeface="+mn-lt"/>
                <a:ea typeface="+mn-ea"/>
                <a:cs typeface="+mn-cs"/>
              </a:rPr>
              <a:t>exomes</a:t>
            </a:r>
            <a:r>
              <a:rPr lang="en-US" sz="1200" b="0" i="0" u="none" strike="noStrike" kern="1200" baseline="0" dirty="0" smtClean="0">
                <a:solidFill>
                  <a:schemeClr val="tx1"/>
                </a:solidFill>
                <a:latin typeface="+mn-lt"/>
                <a:ea typeface="+mn-ea"/>
                <a:cs typeface="+mn-cs"/>
              </a:rPr>
              <a:t> and in homozygote in the</a:t>
            </a:r>
          </a:p>
          <a:p>
            <a:r>
              <a:rPr lang="en-US" sz="1200" b="0" i="0" u="none" strike="noStrike" kern="1200" baseline="0" dirty="0" smtClean="0">
                <a:solidFill>
                  <a:schemeClr val="tx1"/>
                </a:solidFill>
                <a:latin typeface="+mn-lt"/>
                <a:ea typeface="+mn-ea"/>
                <a:cs typeface="+mn-cs"/>
              </a:rPr>
              <a:t>transcriptomes. (</a:t>
            </a:r>
            <a:r>
              <a:rPr lang="en-US" sz="1200" b="1" i="0" u="none" strike="noStrike" kern="1200" baseline="0" dirty="0" smtClean="0">
                <a:solidFill>
                  <a:schemeClr val="tx1"/>
                </a:solidFill>
                <a:latin typeface="+mn-lt"/>
                <a:ea typeface="+mn-ea"/>
                <a:cs typeface="+mn-cs"/>
              </a:rPr>
              <a:t>B</a:t>
            </a:r>
            <a:r>
              <a:rPr lang="en-US" sz="1200" b="0" i="0" u="none" strike="noStrike" kern="1200" baseline="0" dirty="0" smtClean="0">
                <a:solidFill>
                  <a:schemeClr val="tx1"/>
                </a:solidFill>
                <a:latin typeface="+mn-lt"/>
                <a:ea typeface="+mn-ea"/>
                <a:cs typeface="+mn-cs"/>
              </a:rPr>
              <a:t>) C&gt;T substitution on chrX:80373961in </a:t>
            </a:r>
            <a:r>
              <a:rPr lang="en-US" sz="1200" b="0" i="1" u="none" strike="noStrike" kern="1200" baseline="0" dirty="0" smtClean="0">
                <a:solidFill>
                  <a:schemeClr val="tx1"/>
                </a:solidFill>
                <a:latin typeface="+mn-lt"/>
                <a:ea typeface="+mn-ea"/>
                <a:cs typeface="+mn-cs"/>
              </a:rPr>
              <a:t>HMGN5</a:t>
            </a:r>
            <a:r>
              <a:rPr lang="en-US" sz="1200" b="0" i="0" u="none" strike="noStrike" kern="1200" baseline="0" dirty="0" smtClean="0">
                <a:solidFill>
                  <a:schemeClr val="tx1"/>
                </a:solidFill>
                <a:latin typeface="+mn-lt"/>
                <a:ea typeface="+mn-ea"/>
                <a:cs typeface="+mn-cs"/>
              </a:rPr>
              <a:t>, representing strong allelic expression from the variant allele</a:t>
            </a:r>
          </a:p>
          <a:p>
            <a:r>
              <a:rPr lang="en-US" sz="1200" b="0" i="0" u="none" strike="noStrike" kern="1200" baseline="0" dirty="0" smtClean="0">
                <a:solidFill>
                  <a:schemeClr val="tx1"/>
                </a:solidFill>
                <a:latin typeface="+mn-lt"/>
                <a:ea typeface="+mn-ea"/>
                <a:cs typeface="+mn-cs"/>
              </a:rPr>
              <a:t>in both transcriptomes. (</a:t>
            </a:r>
            <a:r>
              <a:rPr lang="en-US" sz="1200" b="1" i="0" u="none" strike="noStrike" kern="1200" baseline="0" dirty="0" smtClean="0">
                <a:solidFill>
                  <a:schemeClr val="tx1"/>
                </a:solidFill>
                <a:latin typeface="+mn-lt"/>
                <a:ea typeface="+mn-ea"/>
                <a:cs typeface="+mn-cs"/>
              </a:rPr>
              <a:t>C</a:t>
            </a:r>
            <a:r>
              <a:rPr lang="en-US" sz="1200" b="0" i="0" u="none" strike="noStrike" kern="1200" baseline="0" dirty="0" smtClean="0">
                <a:solidFill>
                  <a:schemeClr val="tx1"/>
                </a:solidFill>
                <a:latin typeface="+mn-lt"/>
                <a:ea typeface="+mn-ea"/>
                <a:cs typeface="+mn-cs"/>
              </a:rPr>
              <a:t>) G&gt;T onchr2:220431631 in </a:t>
            </a:r>
            <a:r>
              <a:rPr lang="en-US" sz="1200" b="0" i="1" u="none" strike="noStrike" kern="1200" baseline="0" dirty="0" smtClean="0">
                <a:solidFill>
                  <a:schemeClr val="tx1"/>
                </a:solidFill>
                <a:latin typeface="+mn-lt"/>
                <a:ea typeface="+mn-ea"/>
                <a:cs typeface="+mn-cs"/>
              </a:rPr>
              <a:t>OBSL1</a:t>
            </a:r>
            <a:r>
              <a:rPr lang="en-US" sz="1200" b="0" i="0" u="none" strike="noStrike" kern="1200" baseline="0" dirty="0" smtClean="0">
                <a:solidFill>
                  <a:schemeClr val="tx1"/>
                </a:solidFill>
                <a:latin typeface="+mn-lt"/>
                <a:ea typeface="+mn-ea"/>
                <a:cs typeface="+mn-cs"/>
              </a:rPr>
              <a:t>, representing LOH: the SNP is heterozygote in the normal </a:t>
            </a:r>
            <a:r>
              <a:rPr lang="en-US" sz="1200" b="0" i="0" u="none" strike="noStrike" kern="1200" baseline="0" dirty="0" err="1" smtClean="0">
                <a:solidFill>
                  <a:schemeClr val="tx1"/>
                </a:solidFill>
                <a:latin typeface="+mn-lt"/>
                <a:ea typeface="+mn-ea"/>
                <a:cs typeface="+mn-cs"/>
              </a:rPr>
              <a:t>exome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transcriptome, and homozygote in the tumor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and transcriptome. (</a:t>
            </a:r>
            <a:r>
              <a:rPr lang="en-US" sz="1200" b="1" i="0" u="none" strike="noStrike" kern="1200" baseline="0" dirty="0" smtClean="0">
                <a:solidFill>
                  <a:schemeClr val="tx1"/>
                </a:solidFill>
                <a:latin typeface="+mn-lt"/>
                <a:ea typeface="+mn-ea"/>
                <a:cs typeface="+mn-cs"/>
              </a:rPr>
              <a:t>D</a:t>
            </a:r>
            <a:r>
              <a:rPr lang="en-US" sz="1200" b="0" i="0" u="none" strike="noStrike" kern="1200" baseline="0" dirty="0" smtClean="0">
                <a:solidFill>
                  <a:schemeClr val="tx1"/>
                </a:solidFill>
                <a:latin typeface="+mn-lt"/>
                <a:ea typeface="+mn-ea"/>
                <a:cs typeface="+mn-cs"/>
              </a:rPr>
              <a:t>) C&gt;T onchr1:9305335 in </a:t>
            </a:r>
            <a:r>
              <a:rPr lang="en-US" sz="1200" b="0" i="1" u="none" strike="noStrike" kern="1200" baseline="0" dirty="0" smtClean="0">
                <a:solidFill>
                  <a:schemeClr val="tx1"/>
                </a:solidFill>
                <a:latin typeface="+mn-lt"/>
                <a:ea typeface="+mn-ea"/>
                <a:cs typeface="+mn-cs"/>
              </a:rPr>
              <a:t>H6PD</a:t>
            </a:r>
            <a:r>
              <a:rPr lang="en-US" sz="1200" b="0" i="0" u="none" strike="noStrike" kern="1200" baseline="0" dirty="0" smtClean="0">
                <a:solidFill>
                  <a:schemeClr val="tx1"/>
                </a:solidFill>
                <a:latin typeface="+mn-lt"/>
                <a:ea typeface="+mn-ea"/>
                <a:cs typeface="+mn-cs"/>
              </a:rPr>
              <a:t>, representing</a:t>
            </a:r>
          </a:p>
          <a:p>
            <a:r>
              <a:rPr lang="en-US" sz="1200" b="0" i="0" u="none" strike="noStrike" kern="1200" baseline="0" dirty="0" smtClean="0">
                <a:solidFill>
                  <a:schemeClr val="tx1"/>
                </a:solidFill>
                <a:latin typeface="+mn-lt"/>
                <a:ea typeface="+mn-ea"/>
                <a:cs typeface="+mn-cs"/>
              </a:rPr>
              <a:t>tumor specific allelic expression: the SNP is heterozygote in the </a:t>
            </a:r>
            <a:r>
              <a:rPr lang="en-US" sz="1200" b="0" i="0" u="none" strike="noStrike" kern="1200" baseline="0" dirty="0" err="1" smtClean="0">
                <a:solidFill>
                  <a:schemeClr val="tx1"/>
                </a:solidFill>
                <a:latin typeface="+mn-lt"/>
                <a:ea typeface="+mn-ea"/>
                <a:cs typeface="+mn-cs"/>
              </a:rPr>
              <a:t>exomes</a:t>
            </a:r>
            <a:r>
              <a:rPr lang="en-US" sz="1200" b="0" i="0" u="none" strike="noStrike" kern="1200" baseline="0" dirty="0" smtClean="0">
                <a:solidFill>
                  <a:schemeClr val="tx1"/>
                </a:solidFill>
                <a:latin typeface="+mn-lt"/>
                <a:ea typeface="+mn-ea"/>
                <a:cs typeface="+mn-cs"/>
              </a:rPr>
              <a:t> and normal transcriptome, and, homozygote in the</a:t>
            </a:r>
          </a:p>
          <a:p>
            <a:r>
              <a:rPr lang="en-US" sz="1200" b="0" i="0" u="none" strike="noStrike" kern="1200" baseline="0" dirty="0" smtClean="0">
                <a:solidFill>
                  <a:schemeClr val="tx1"/>
                </a:solidFill>
                <a:latin typeface="+mn-lt"/>
                <a:ea typeface="+mn-ea"/>
                <a:cs typeface="+mn-cs"/>
              </a:rPr>
              <a:t>tumor transcriptome. (</a:t>
            </a:r>
            <a:r>
              <a:rPr lang="en-US" sz="1200" b="1" i="0" u="none" strike="noStrike" kern="1200" baseline="0" dirty="0" smtClean="0">
                <a:solidFill>
                  <a:schemeClr val="tx1"/>
                </a:solidFill>
                <a:latin typeface="+mn-lt"/>
                <a:ea typeface="+mn-ea"/>
                <a:cs typeface="+mn-cs"/>
              </a:rPr>
              <a:t>E</a:t>
            </a:r>
            <a:r>
              <a:rPr lang="en-US" sz="1200" b="0" i="0" u="none" strike="noStrike" kern="1200" baseline="0" dirty="0" smtClean="0">
                <a:solidFill>
                  <a:schemeClr val="tx1"/>
                </a:solidFill>
                <a:latin typeface="+mn-lt"/>
                <a:ea typeface="+mn-ea"/>
                <a:cs typeface="+mn-cs"/>
              </a:rPr>
              <a:t>) C&gt;T onchr17:7578203 in </a:t>
            </a:r>
            <a:r>
              <a:rPr lang="en-US" sz="1200" b="0" i="1" u="none" strike="noStrike" kern="1200" baseline="0" dirty="0" smtClean="0">
                <a:solidFill>
                  <a:schemeClr val="tx1"/>
                </a:solidFill>
                <a:latin typeface="+mn-lt"/>
                <a:ea typeface="+mn-ea"/>
                <a:cs typeface="+mn-cs"/>
              </a:rPr>
              <a:t>TP53 </a:t>
            </a:r>
            <a:r>
              <a:rPr lang="en-US" sz="1200" b="0" i="0" u="none" strike="noStrike" kern="1200" baseline="0" dirty="0" smtClean="0">
                <a:solidFill>
                  <a:schemeClr val="tx1"/>
                </a:solidFill>
                <a:latin typeface="+mn-lt"/>
                <a:ea typeface="+mn-ea"/>
                <a:cs typeface="+mn-cs"/>
              </a:rPr>
              <a:t>representing somatic mutation, likely driving: the variant is not present</a:t>
            </a:r>
          </a:p>
          <a:p>
            <a:r>
              <a:rPr lang="en-US" sz="1200" b="0" i="0" u="none" strike="noStrike" kern="1200" baseline="0" dirty="0" smtClean="0">
                <a:solidFill>
                  <a:schemeClr val="tx1"/>
                </a:solidFill>
                <a:latin typeface="+mn-lt"/>
                <a:ea typeface="+mn-ea"/>
                <a:cs typeface="+mn-cs"/>
              </a:rPr>
              <a:t>in the normal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and transcriptome, and transitions from hetero- to homozygote from the tumor </a:t>
            </a:r>
            <a:r>
              <a:rPr lang="en-US" sz="1200" b="0" i="0" u="none" strike="noStrike" kern="1200" baseline="0" dirty="0" err="1" smtClean="0">
                <a:solidFill>
                  <a:schemeClr val="tx1"/>
                </a:solidFill>
                <a:latin typeface="+mn-lt"/>
                <a:ea typeface="+mn-ea"/>
                <a:cs typeface="+mn-cs"/>
              </a:rPr>
              <a:t>exome</a:t>
            </a:r>
            <a:r>
              <a:rPr lang="en-US" sz="1200" b="0" i="0" u="none" strike="noStrike" kern="1200" baseline="0" dirty="0" smtClean="0">
                <a:solidFill>
                  <a:schemeClr val="tx1"/>
                </a:solidFill>
                <a:latin typeface="+mn-lt"/>
                <a:ea typeface="+mn-ea"/>
                <a:cs typeface="+mn-cs"/>
              </a:rPr>
              <a:t> to tumor</a:t>
            </a:r>
          </a:p>
          <a:p>
            <a:r>
              <a:rPr lang="en-US" sz="1200" b="0" i="0" u="none" strike="noStrike" kern="1200" baseline="0" dirty="0" smtClean="0">
                <a:solidFill>
                  <a:schemeClr val="tx1"/>
                </a:solidFill>
                <a:latin typeface="+mn-lt"/>
                <a:ea typeface="+mn-ea"/>
                <a:cs typeface="+mn-cs"/>
              </a:rPr>
              <a:t>transcriptome. (</a:t>
            </a:r>
            <a:r>
              <a:rPr lang="en-US" sz="1200" b="1" i="0" u="none" strike="noStrike" kern="1200" baseline="0" dirty="0" smtClean="0">
                <a:solidFill>
                  <a:schemeClr val="tx1"/>
                </a:solidFill>
                <a:latin typeface="+mn-lt"/>
                <a:ea typeface="+mn-ea"/>
                <a:cs typeface="+mn-cs"/>
              </a:rPr>
              <a:t>F</a:t>
            </a:r>
            <a:r>
              <a:rPr lang="en-US" sz="1200" b="0" i="0" u="none" strike="noStrike" kern="1200" baseline="0" dirty="0" smtClean="0">
                <a:solidFill>
                  <a:schemeClr val="tx1"/>
                </a:solidFill>
                <a:latin typeface="+mn-lt"/>
                <a:ea typeface="+mn-ea"/>
                <a:cs typeface="+mn-cs"/>
              </a:rPr>
              <a:t>) A&gt;G on chr1:160319987 in </a:t>
            </a:r>
            <a:r>
              <a:rPr lang="en-US" sz="1200" b="0" i="1" u="none" strike="noStrike" kern="1200" baseline="0" dirty="0" smtClean="0">
                <a:solidFill>
                  <a:schemeClr val="tx1"/>
                </a:solidFill>
                <a:latin typeface="+mn-lt"/>
                <a:ea typeface="+mn-ea"/>
                <a:cs typeface="+mn-cs"/>
              </a:rPr>
              <a:t>NCSTN </a:t>
            </a:r>
            <a:r>
              <a:rPr lang="en-US" sz="1200" b="0" i="0" u="none" strike="noStrike" kern="1200" baseline="0" dirty="0" smtClean="0">
                <a:solidFill>
                  <a:schemeClr val="tx1"/>
                </a:solidFill>
                <a:latin typeface="+mn-lt"/>
                <a:ea typeface="+mn-ea"/>
                <a:cs typeface="+mn-cs"/>
              </a:rPr>
              <a:t>representing RNA editing – the variant is not present in the </a:t>
            </a:r>
            <a:r>
              <a:rPr lang="en-US" sz="1200" b="0" i="0" u="none" strike="noStrike" kern="1200" baseline="0" dirty="0" err="1" smtClean="0">
                <a:solidFill>
                  <a:schemeClr val="tx1"/>
                </a:solidFill>
                <a:latin typeface="+mn-lt"/>
                <a:ea typeface="+mn-ea"/>
                <a:cs typeface="+mn-cs"/>
              </a:rPr>
              <a:t>exomes</a:t>
            </a:r>
            <a:r>
              <a:rPr lang="en-US" sz="1200" b="0" i="0" u="none" strike="noStrike" kern="1200" baseline="0" dirty="0" smtClean="0">
                <a:solidFill>
                  <a:schemeClr val="tx1"/>
                </a:solidFill>
                <a:latin typeface="+mn-lt"/>
                <a:ea typeface="+mn-ea"/>
                <a:cs typeface="+mn-cs"/>
              </a:rPr>
              <a:t>; it</a:t>
            </a:r>
          </a:p>
          <a:p>
            <a:r>
              <a:rPr lang="en-US" sz="1200" b="0" i="0" u="none" strike="noStrike" kern="1200" baseline="0" dirty="0" smtClean="0">
                <a:solidFill>
                  <a:schemeClr val="tx1"/>
                </a:solidFill>
                <a:latin typeface="+mn-lt"/>
                <a:ea typeface="+mn-ea"/>
                <a:cs typeface="+mn-cs"/>
              </a:rPr>
              <a:t>appears in the tumor transcriptome only, suggesting potential tumor specific editing mechanism.</a:t>
            </a:r>
          </a:p>
          <a:p>
            <a:r>
              <a:rPr lang="da-DK" sz="1200" b="0" i="0" u="none" strike="noStrike" kern="1200" baseline="0" dirty="0" smtClean="0">
                <a:solidFill>
                  <a:schemeClr val="tx1"/>
                </a:solidFill>
                <a:latin typeface="+mn-lt"/>
                <a:ea typeface="+mn-ea"/>
                <a:cs typeface="+mn-cs"/>
              </a:rPr>
              <a:t>Mudvari et al. Page 12</a:t>
            </a:r>
          </a:p>
          <a:p>
            <a:r>
              <a:rPr lang="en-US" sz="1200" b="0" i="1" u="none" strike="noStrike" kern="1200" baseline="0" dirty="0" smtClean="0">
                <a:solidFill>
                  <a:schemeClr val="tx1"/>
                </a:solidFill>
                <a:latin typeface="+mn-lt"/>
                <a:ea typeface="+mn-ea"/>
                <a:cs typeface="+mn-cs"/>
              </a:rPr>
              <a:t>J Metabolomics</a:t>
            </a:r>
          </a:p>
          <a:p>
            <a:endParaRPr lang="en-US" sz="1200" b="0" i="1" u="none" strike="noStrike" kern="1200" baseline="0" dirty="0" smtClean="0">
              <a:solidFill>
                <a:schemeClr val="tx1"/>
              </a:solidFill>
              <a:latin typeface="+mn-lt"/>
              <a:ea typeface="+mn-ea"/>
              <a:cs typeface="+mn-cs"/>
            </a:endParaRPr>
          </a:p>
          <a:p>
            <a:r>
              <a:rPr lang="en-US" dirty="0" smtClean="0"/>
              <a:t>The inferred insert size can be used to detect structural variants, such as:</a:t>
            </a:r>
          </a:p>
          <a:p>
            <a:r>
              <a:rPr lang="en-US" dirty="0" smtClean="0"/>
              <a:t>deletions</a:t>
            </a:r>
          </a:p>
          <a:p>
            <a:r>
              <a:rPr lang="en-US" dirty="0" smtClean="0"/>
              <a:t>insertions</a:t>
            </a:r>
          </a:p>
          <a:p>
            <a:r>
              <a:rPr lang="en-US" dirty="0" smtClean="0"/>
              <a:t>inter-chromosomal rearrangements</a:t>
            </a:r>
          </a:p>
          <a:p>
            <a:r>
              <a:rPr lang="en-US" dirty="0" smtClean="0"/>
              <a:t>IGV uses color coding to flag anomalous insert sizes. When you select </a:t>
            </a:r>
            <a:r>
              <a:rPr lang="en-US" i="1" dirty="0" smtClean="0"/>
              <a:t>Color alignments</a:t>
            </a:r>
            <a:r>
              <a:rPr lang="en-US" dirty="0" smtClean="0"/>
              <a:t>&gt;</a:t>
            </a:r>
            <a:r>
              <a:rPr lang="en-US" i="1" dirty="0" smtClean="0"/>
              <a:t>by insert size</a:t>
            </a:r>
            <a:r>
              <a:rPr lang="en-US" dirty="0" smtClean="0"/>
              <a:t> in the popup menu, the default coloring scheme is:</a:t>
            </a:r>
          </a:p>
          <a:p>
            <a:r>
              <a:rPr lang="en-US" dirty="0" smtClean="0"/>
              <a:t>Red</a:t>
            </a:r>
            <a:r>
              <a:rPr lang="en-US" baseline="0" dirty="0" smtClean="0"/>
              <a:t> color: </a:t>
            </a:r>
            <a:r>
              <a:rPr lang="en-US" dirty="0" smtClean="0"/>
              <a:t>for an inferred insert size that is larger than expected (deletion)</a:t>
            </a:r>
          </a:p>
          <a:p>
            <a:r>
              <a:rPr lang="en-US" dirty="0" smtClean="0"/>
              <a:t>Blue color: for an inferred insert size that is smaller than expected (insertion)</a:t>
            </a:r>
          </a:p>
          <a:p>
            <a:r>
              <a:rPr lang="en-US" dirty="0" smtClean="0"/>
              <a:t>http://www.broadinstitute.org/igv/interpreting_insert_size</a:t>
            </a:r>
          </a:p>
          <a:p>
            <a:endParaRPr lang="en-US" dirty="0" smtClean="0"/>
          </a:p>
          <a:p>
            <a:r>
              <a:rPr lang="en-US" dirty="0" smtClean="0"/>
              <a:t>A: green;</a:t>
            </a:r>
            <a:r>
              <a:rPr lang="en-US" baseline="0" dirty="0" smtClean="0"/>
              <a:t> C: Blue; T: red; G:orange</a:t>
            </a:r>
            <a:endParaRPr lang="en-US" dirty="0" smtClean="0"/>
          </a:p>
          <a:p>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44</a:t>
            </a:fld>
            <a:endParaRPr lang="en-US"/>
          </a:p>
        </p:txBody>
      </p:sp>
    </p:spTree>
    <p:extLst>
      <p:ext uri="{BB962C8B-B14F-4D97-AF65-F5344CB8AC3E}">
        <p14:creationId xmlns:p14="http://schemas.microsoft.com/office/powerpoint/2010/main" val="304020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http://www.sabiosciences.com/manuals/seminars/NGS%20Part%204%20Ingenuity%20Variant%20Analysis%202014.pdf</a:t>
            </a:r>
            <a:endParaRPr lang="en-US" dirty="0"/>
          </a:p>
        </p:txBody>
      </p:sp>
      <p:sp>
        <p:nvSpPr>
          <p:cNvPr id="4" name="Slide Number Placeholder 3"/>
          <p:cNvSpPr>
            <a:spLocks noGrp="1"/>
          </p:cNvSpPr>
          <p:nvPr>
            <p:ph type="sldNum" sz="quarter" idx="10"/>
          </p:nvPr>
        </p:nvSpPr>
        <p:spPr/>
        <p:txBody>
          <a:bodyPr/>
          <a:lstStyle/>
          <a:p>
            <a:pPr>
              <a:defRPr/>
            </a:pPr>
            <a:fld id="{4A4E862B-935E-4575-9CDF-6A7B19EA853A}" type="slidenum">
              <a:rPr lang="en-US" smtClean="0"/>
              <a:pPr>
                <a:defRPr/>
              </a:pPr>
              <a:t>7</a:t>
            </a:fld>
            <a:endParaRPr lang="en-US"/>
          </a:p>
        </p:txBody>
      </p:sp>
    </p:spTree>
    <p:extLst>
      <p:ext uri="{BB962C8B-B14F-4D97-AF65-F5344CB8AC3E}">
        <p14:creationId xmlns:p14="http://schemas.microsoft.com/office/powerpoint/2010/main" val="344289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Genome Coverage</a:t>
            </a:r>
          </a:p>
          <a:p>
            <a:r>
              <a:rPr lang="en-US" dirty="0" smtClean="0"/>
              <a:t>The "Cost per Genome" graph was generated using the same underlying data as that used to generate the "Cost per </a:t>
            </a:r>
            <a:r>
              <a:rPr lang="en-US" dirty="0" err="1" smtClean="0"/>
              <a:t>Megabase</a:t>
            </a:r>
            <a:r>
              <a:rPr lang="en-US" dirty="0" smtClean="0"/>
              <a:t> of DNA Sequence" graph; the former thus reflects an estimate of the cost of sequencing a human-sized genome rather than the actual costs for specific genome-sequencing projects.</a:t>
            </a:r>
          </a:p>
          <a:p>
            <a:r>
              <a:rPr lang="en-US" dirty="0" smtClean="0"/>
              <a:t>To calculate the cost for sequencing a genome, one needs to know the size of that genome and the required 'sequence coverage' (i.e., 'sequence redundancy') to generate a high-quality assembly of the genome given the specific sequencing platform being used. For generating the "Cost per Genome" graph, the assumed genome size was 3,000 Mb (i.e., the size of a human genome). The assumed sequence coverage needed differed among sequencing platforms, depending on the average sequence read length for that platform.</a:t>
            </a:r>
          </a:p>
          <a:p>
            <a:r>
              <a:rPr lang="en-US" b="1" dirty="0" smtClean="0"/>
              <a:t>The following 'sequence coverage' values were used in calculating the cost per genome:</a:t>
            </a:r>
          </a:p>
          <a:p>
            <a:r>
              <a:rPr lang="en-US" dirty="0" smtClean="0"/>
              <a:t>Sanger-based sequencing (average read length=500-600 bases): 6-fold coverage</a:t>
            </a:r>
          </a:p>
          <a:p>
            <a:r>
              <a:rPr lang="en-US" dirty="0" smtClean="0"/>
              <a:t>454 sequencing (average read length=300-400 bases): 10-fold coverage</a:t>
            </a:r>
          </a:p>
          <a:p>
            <a:r>
              <a:rPr lang="en-US" dirty="0" err="1" smtClean="0"/>
              <a:t>Illumina</a:t>
            </a:r>
            <a:r>
              <a:rPr lang="en-US" dirty="0" smtClean="0"/>
              <a:t> and </a:t>
            </a:r>
            <a:r>
              <a:rPr lang="en-US" dirty="0" err="1" smtClean="0"/>
              <a:t>SOLiD</a:t>
            </a:r>
            <a:r>
              <a:rPr lang="en-US" dirty="0" smtClean="0"/>
              <a:t> sequencing (average read length=50-100 bases): 30-fold coverage</a:t>
            </a:r>
          </a:p>
          <a:p>
            <a:endParaRPr lang="en-US" dirty="0" smtClean="0"/>
          </a:p>
          <a:p>
            <a:endParaRPr lang="en-US" dirty="0" smtClean="0"/>
          </a:p>
          <a:p>
            <a:r>
              <a:rPr lang="en-US" dirty="0" smtClean="0"/>
              <a:t>The </a:t>
            </a:r>
            <a:r>
              <a:rPr lang="en-US" b="1" dirty="0" smtClean="0"/>
              <a:t>Carlson Curve</a:t>
            </a:r>
            <a:r>
              <a:rPr lang="en-US" dirty="0" smtClean="0"/>
              <a:t> is a term coined by </a:t>
            </a:r>
            <a:r>
              <a:rPr lang="en-US" dirty="0" smtClean="0">
                <a:hlinkClick r:id="rId3" tooltip="The Economist"/>
              </a:rPr>
              <a:t>The Economist</a:t>
            </a:r>
            <a:r>
              <a:rPr lang="en-US" baseline="30000" dirty="0" smtClean="0">
                <a:hlinkClick r:id="rId4"/>
              </a:rPr>
              <a:t>[1]</a:t>
            </a:r>
            <a:r>
              <a:rPr lang="en-US" dirty="0" smtClean="0"/>
              <a:t> to describe the biotechnological equivalent of </a:t>
            </a:r>
            <a:r>
              <a:rPr lang="en-US" dirty="0" smtClean="0">
                <a:hlinkClick r:id="rId5" tooltip="Moore's law"/>
              </a:rPr>
              <a:t>Moore's law</a:t>
            </a:r>
            <a:r>
              <a:rPr lang="en-US" dirty="0" smtClean="0"/>
              <a:t>, and is named after author </a:t>
            </a:r>
            <a:r>
              <a:rPr lang="en-US" dirty="0" smtClean="0">
                <a:hlinkClick r:id="rId6" tooltip="Rob Carlson (page does not exist)"/>
              </a:rPr>
              <a:t>Rob Carlson</a:t>
            </a:r>
            <a:r>
              <a:rPr lang="en-US" dirty="0" smtClean="0"/>
              <a:t>.</a:t>
            </a:r>
            <a:r>
              <a:rPr lang="en-US" baseline="30000" dirty="0" smtClean="0">
                <a:hlinkClick r:id="rId7"/>
              </a:rPr>
              <a:t>[2]</a:t>
            </a:r>
            <a:r>
              <a:rPr lang="en-US" dirty="0" smtClean="0"/>
              <a:t> Carlson predicted that the doubling time of </a:t>
            </a:r>
            <a:r>
              <a:rPr lang="en-US" dirty="0" smtClean="0">
                <a:hlinkClick r:id="rId8" tooltip="DNA sequencing"/>
              </a:rPr>
              <a:t>DNA sequencing</a:t>
            </a:r>
            <a:r>
              <a:rPr lang="en-US" dirty="0" smtClean="0"/>
              <a:t> technologies (measured by cost and performance) would be at least as fast as Moore's law.</a:t>
            </a:r>
            <a:r>
              <a:rPr lang="en-US" baseline="30000" dirty="0" smtClean="0">
                <a:hlinkClick r:id="rId9"/>
              </a:rPr>
              <a:t>[3]</a:t>
            </a:r>
            <a:r>
              <a:rPr lang="en-US" dirty="0" smtClean="0"/>
              <a:t> Carlson Curves illustrate the rapid (in some cases above </a:t>
            </a:r>
            <a:r>
              <a:rPr lang="en-US" dirty="0" smtClean="0">
                <a:hlinkClick r:id="rId10" tooltip="Exponential growth"/>
              </a:rPr>
              <a:t>exponential growth</a:t>
            </a:r>
            <a:r>
              <a:rPr lang="en-US" dirty="0" smtClean="0"/>
              <a:t>) decreases in cost, and increases in performance, of a variety of technologies, including DNA sequencing, </a:t>
            </a:r>
            <a:r>
              <a:rPr lang="en-US" dirty="0" smtClean="0">
                <a:hlinkClick r:id="rId11" tooltip="DNA synthesis"/>
              </a:rPr>
              <a:t>DNA synthesis</a:t>
            </a:r>
            <a:r>
              <a:rPr lang="en-US" dirty="0" smtClean="0"/>
              <a:t> and a range of physical and computational tools used in </a:t>
            </a:r>
            <a:r>
              <a:rPr lang="en-US" dirty="0" smtClean="0">
                <a:hlinkClick r:id="rId12" tooltip="Protein expression"/>
              </a:rPr>
              <a:t>protein expression</a:t>
            </a:r>
            <a:r>
              <a:rPr lang="en-US" dirty="0" smtClean="0"/>
              <a:t> and in determining </a:t>
            </a:r>
            <a:r>
              <a:rPr lang="en-US" dirty="0" smtClean="0">
                <a:hlinkClick r:id="rId13" tooltip="Protein structure"/>
              </a:rPr>
              <a:t>protein structures</a:t>
            </a:r>
            <a:r>
              <a:rPr lang="en-US" dirty="0" smtClean="0"/>
              <a:t>.</a:t>
            </a:r>
          </a:p>
          <a:p>
            <a:r>
              <a:rPr lang="en-US" dirty="0" smtClean="0"/>
              <a:t>Moore's Law started being profoundly out-paced in January 2008 when the centers transitioned from </a:t>
            </a:r>
            <a:r>
              <a:rPr lang="en-US" dirty="0" smtClean="0">
                <a:hlinkClick r:id="rId14" tooltip="Sanger sequencing"/>
              </a:rPr>
              <a:t>Sanger sequencing</a:t>
            </a:r>
            <a:r>
              <a:rPr lang="en-US" dirty="0" smtClean="0"/>
              <a:t> to newer DNA sequencing technologies :</a:t>
            </a:r>
            <a:r>
              <a:rPr lang="en-US" baseline="30000" dirty="0" smtClean="0">
                <a:hlinkClick r:id="rId15"/>
              </a:rPr>
              <a:t>[4]</a:t>
            </a:r>
            <a:endParaRPr lang="en-US" dirty="0" smtClean="0"/>
          </a:p>
          <a:p>
            <a:r>
              <a:rPr lang="en-US" dirty="0" smtClean="0">
                <a:hlinkClick r:id="rId16" tooltip="454 Life Sciences"/>
              </a:rPr>
              <a:t>454</a:t>
            </a:r>
            <a:r>
              <a:rPr lang="en-US" dirty="0" smtClean="0"/>
              <a:t> sequencing (average read length=300-400 bases): 10-fold</a:t>
            </a:r>
          </a:p>
          <a:p>
            <a:r>
              <a:rPr lang="en-US" dirty="0" err="1" smtClean="0">
                <a:hlinkClick r:id="rId17" tooltip="Illumina (company)"/>
              </a:rPr>
              <a:t>Illumina</a:t>
            </a:r>
            <a:r>
              <a:rPr lang="en-US" dirty="0" smtClean="0"/>
              <a:t> and </a:t>
            </a:r>
            <a:r>
              <a:rPr lang="en-US" dirty="0" err="1" smtClean="0">
                <a:hlinkClick r:id="rId18" tooltip="ABI Solid Sequencing"/>
              </a:rPr>
              <a:t>SOLiD</a:t>
            </a:r>
            <a:r>
              <a:rPr lang="en-US" dirty="0" smtClean="0"/>
              <a:t> sequencing (average read length=50-100 bases): 30-fold.</a:t>
            </a:r>
          </a:p>
          <a:p>
            <a:endParaRPr lang="en-US" dirty="0"/>
          </a:p>
        </p:txBody>
      </p:sp>
      <p:sp>
        <p:nvSpPr>
          <p:cNvPr id="4" name="Slide Number Placeholder 3"/>
          <p:cNvSpPr>
            <a:spLocks noGrp="1"/>
          </p:cNvSpPr>
          <p:nvPr>
            <p:ph type="sldNum" sz="quarter" idx="10"/>
          </p:nvPr>
        </p:nvSpPr>
        <p:spPr/>
        <p:txBody>
          <a:bodyPr/>
          <a:lstStyle/>
          <a:p>
            <a:pPr>
              <a:defRPr/>
            </a:pPr>
            <a:fld id="{4A4E862B-935E-4575-9CDF-6A7B19EA853A}" type="slidenum">
              <a:rPr lang="en-US" smtClean="0"/>
              <a:pPr>
                <a:defRPr/>
              </a:pPr>
              <a:t>8</a:t>
            </a:fld>
            <a:endParaRPr lang="en-US"/>
          </a:p>
        </p:txBody>
      </p:sp>
    </p:spTree>
    <p:extLst>
      <p:ext uri="{BB962C8B-B14F-4D97-AF65-F5344CB8AC3E}">
        <p14:creationId xmlns:p14="http://schemas.microsoft.com/office/powerpoint/2010/main" val="242066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dirty="0" smtClean="0"/>
              <a:t>Our </a:t>
            </a:r>
            <a:r>
              <a:rPr lang="en-US" dirty="0" err="1" smtClean="0"/>
              <a:t>Illumina</a:t>
            </a:r>
            <a:r>
              <a:rPr lang="en-US" dirty="0" smtClean="0"/>
              <a:t> HiSeq2000 was upgraded to HiSeq2500 in June 2013. The HiSeq2500’s rapid mode combines </a:t>
            </a:r>
            <a:r>
              <a:rPr lang="en-US" dirty="0" err="1" smtClean="0"/>
              <a:t>HiSeq</a:t>
            </a:r>
            <a:r>
              <a:rPr lang="en-US" dirty="0" smtClean="0"/>
              <a:t> data output with </a:t>
            </a:r>
            <a:r>
              <a:rPr lang="en-US" dirty="0" err="1" smtClean="0"/>
              <a:t>MiSeq</a:t>
            </a:r>
            <a:r>
              <a:rPr lang="en-US" dirty="0" smtClean="0"/>
              <a:t> turnaround time. With this upgrade, we can use either 8-lane flow cell (high-output mode, ~12 days instrument time) or 2-lane flow cell (rapid mode, ~2 days instrument time). High-output mode (using 8-lane flow cell) allows up to PE100. The slow mode provides a greater number of reads and therefore is more appropriate for applications requiring tag counting such as </a:t>
            </a:r>
            <a:r>
              <a:rPr lang="en-US" dirty="0" err="1" smtClean="0"/>
              <a:t>RNAseq</a:t>
            </a:r>
            <a:r>
              <a:rPr lang="en-US" dirty="0" smtClean="0"/>
              <a:t>. Due to the short instrument time in a rapid mode, read length can be extended to PE150, available only in a rapid mode, currently as a default option. Please see table above for performance feature comparison and more details for </a:t>
            </a:r>
            <a:r>
              <a:rPr lang="en-US" dirty="0" err="1" smtClean="0"/>
              <a:t>Illumina</a:t>
            </a:r>
            <a:r>
              <a:rPr lang="en-US" dirty="0" smtClean="0"/>
              <a:t> sequencing technology</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Application selected: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Whole Genome Sequencing – Large</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NextSeq</a:t>
            </a:r>
            <a:r>
              <a:rPr lang="en-US" sz="1200" b="1" kern="1200" dirty="0" smtClean="0">
                <a:solidFill>
                  <a:schemeClr val="tx1"/>
                </a:solidFill>
                <a:effectLst/>
                <a:latin typeface="+mn-lt"/>
                <a:ea typeface="+mn-ea"/>
                <a:cs typeface="+mn-cs"/>
              </a:rPr>
              <a:t> 500</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HiSeq</a:t>
            </a:r>
            <a:r>
              <a:rPr lang="en-US" sz="1200" b="1" kern="1200" dirty="0" smtClean="0">
                <a:solidFill>
                  <a:schemeClr val="tx1"/>
                </a:solidFill>
                <a:effectLst/>
                <a:latin typeface="+mn-lt"/>
                <a:ea typeface="+mn-ea"/>
                <a:cs typeface="+mn-cs"/>
              </a:rPr>
              <a:t> 2500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Data Yield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20 - 120 Gb</a:t>
            </a:r>
          </a:p>
          <a:p>
            <a:r>
              <a:rPr lang="en-US" sz="1200" kern="1200" dirty="0" smtClean="0">
                <a:solidFill>
                  <a:schemeClr val="tx1"/>
                </a:solidFill>
                <a:effectLst/>
                <a:latin typeface="+mn-lt"/>
                <a:ea typeface="+mn-ea"/>
                <a:cs typeface="+mn-cs"/>
              </a:rPr>
              <a:t>10 - 1000 Gb</a:t>
            </a:r>
          </a:p>
          <a:p>
            <a:r>
              <a:rPr lang="en-US" sz="1200" b="1" kern="1200" dirty="0" err="1" smtClean="0">
                <a:solidFill>
                  <a:schemeClr val="tx1"/>
                </a:solidFill>
                <a:effectLst/>
                <a:latin typeface="+mn-lt"/>
                <a:ea typeface="+mn-ea"/>
                <a:cs typeface="+mn-cs"/>
              </a:rPr>
              <a:t>Maxiumum</a:t>
            </a:r>
            <a:r>
              <a:rPr lang="en-US" sz="1200" b="1" kern="1200" dirty="0" smtClean="0">
                <a:solidFill>
                  <a:schemeClr val="tx1"/>
                </a:solidFill>
                <a:effectLst/>
                <a:latin typeface="+mn-lt"/>
                <a:ea typeface="+mn-ea"/>
                <a:cs typeface="+mn-cs"/>
              </a:rPr>
              <a:t> Read Length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x 150 </a:t>
            </a:r>
            <a:r>
              <a:rPr lang="en-US" sz="1200" kern="1200" dirty="0" err="1" smtClean="0">
                <a:solidFill>
                  <a:schemeClr val="tx1"/>
                </a:solidFill>
                <a:effectLst/>
                <a:latin typeface="+mn-lt"/>
                <a:ea typeface="+mn-ea"/>
                <a:cs typeface="+mn-cs"/>
              </a:rPr>
              <a:t>bp</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x 125 </a:t>
            </a:r>
            <a:r>
              <a:rPr lang="en-US" sz="1200" kern="1200" dirty="0" err="1" smtClean="0">
                <a:solidFill>
                  <a:schemeClr val="tx1"/>
                </a:solidFill>
                <a:effectLst/>
                <a:latin typeface="+mn-lt"/>
                <a:ea typeface="+mn-ea"/>
                <a:cs typeface="+mn-cs"/>
              </a:rPr>
              <a:t>bp</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Reads per Run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130M - 400M</a:t>
            </a:r>
          </a:p>
          <a:p>
            <a:r>
              <a:rPr lang="en-US" sz="1200" kern="1200" dirty="0" smtClean="0">
                <a:solidFill>
                  <a:schemeClr val="tx1"/>
                </a:solidFill>
                <a:effectLst/>
                <a:latin typeface="+mn-lt"/>
                <a:ea typeface="+mn-ea"/>
                <a:cs typeface="+mn-cs"/>
              </a:rPr>
              <a:t>300M - 4B</a:t>
            </a:r>
          </a:p>
          <a:p>
            <a:r>
              <a:rPr lang="en-US" sz="1200" b="1" kern="1200" dirty="0" smtClean="0">
                <a:solidFill>
                  <a:schemeClr val="tx1"/>
                </a:solidFill>
                <a:effectLst/>
                <a:latin typeface="+mn-lt"/>
                <a:ea typeface="+mn-ea"/>
                <a:cs typeface="+mn-cs"/>
              </a:rPr>
              <a:t>Run Time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12 - 30 </a:t>
            </a:r>
            <a:r>
              <a:rPr lang="en-US" sz="1200" kern="1200" dirty="0" err="1" smtClean="0">
                <a:solidFill>
                  <a:schemeClr val="tx1"/>
                </a:solidFill>
                <a:effectLst/>
                <a:latin typeface="+mn-lt"/>
                <a:ea typeface="+mn-ea"/>
                <a:cs typeface="+mn-cs"/>
              </a:rPr>
              <a:t>hr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7 </a:t>
            </a:r>
            <a:r>
              <a:rPr lang="en-US" sz="1200" kern="1200" dirty="0" err="1" smtClean="0">
                <a:solidFill>
                  <a:schemeClr val="tx1"/>
                </a:solidFill>
                <a:effectLst/>
                <a:latin typeface="+mn-lt"/>
                <a:ea typeface="+mn-ea"/>
                <a:cs typeface="+mn-cs"/>
              </a:rPr>
              <a:t>hr</a:t>
            </a:r>
            <a:r>
              <a:rPr lang="en-US" sz="1200" kern="1200" dirty="0" smtClean="0">
                <a:solidFill>
                  <a:schemeClr val="tx1"/>
                </a:solidFill>
                <a:effectLst/>
                <a:latin typeface="+mn-lt"/>
                <a:ea typeface="+mn-ea"/>
                <a:cs typeface="+mn-cs"/>
              </a:rPr>
              <a:t> - 6 days</a:t>
            </a:r>
          </a:p>
          <a:p>
            <a:r>
              <a:rPr lang="en-US" sz="1200" b="1" kern="1200" dirty="0" smtClean="0">
                <a:solidFill>
                  <a:schemeClr val="tx1"/>
                </a:solidFill>
                <a:effectLst/>
                <a:latin typeface="+mn-lt"/>
                <a:ea typeface="+mn-ea"/>
                <a:cs typeface="+mn-cs"/>
              </a:rPr>
              <a:t>Price per Sample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Higher</a:t>
            </a:r>
          </a:p>
          <a:p>
            <a:r>
              <a:rPr lang="en-US" sz="1200" kern="1200" dirty="0" smtClean="0">
                <a:solidFill>
                  <a:schemeClr val="tx1"/>
                </a:solidFill>
                <a:effectLst/>
                <a:latin typeface="+mn-lt"/>
                <a:ea typeface="+mn-ea"/>
                <a:cs typeface="+mn-cs"/>
              </a:rPr>
              <a:t>Lower</a:t>
            </a:r>
          </a:p>
          <a:p>
            <a:r>
              <a:rPr lang="en-US" sz="1200" b="1" kern="1200" dirty="0" smtClean="0">
                <a:solidFill>
                  <a:schemeClr val="tx1"/>
                </a:solidFill>
                <a:effectLst/>
                <a:latin typeface="+mn-lt"/>
                <a:ea typeface="+mn-ea"/>
                <a:cs typeface="+mn-cs"/>
              </a:rPr>
              <a:t>System Price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Lower</a:t>
            </a:r>
          </a:p>
          <a:p>
            <a:r>
              <a:rPr lang="en-US" sz="1200" kern="1200" dirty="0" smtClean="0">
                <a:solidFill>
                  <a:schemeClr val="tx1"/>
                </a:solidFill>
                <a:effectLst/>
                <a:latin typeface="+mn-lt"/>
                <a:ea typeface="+mn-ea"/>
                <a:cs typeface="+mn-cs"/>
              </a:rPr>
              <a:t>Higher</a:t>
            </a:r>
          </a:p>
          <a:p>
            <a:r>
              <a:rPr lang="en-US" sz="1200" b="1" kern="1200" dirty="0" smtClean="0">
                <a:solidFill>
                  <a:schemeClr val="tx1"/>
                </a:solidFill>
                <a:effectLst/>
                <a:latin typeface="+mn-lt"/>
                <a:ea typeface="+mn-ea"/>
                <a:cs typeface="+mn-cs"/>
              </a:rPr>
              <a:t>Samples per Run*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1-10</a:t>
            </a:r>
          </a:p>
          <a:p>
            <a:r>
              <a:rPr lang="en-US" sz="1200" kern="1200" dirty="0" smtClean="0">
                <a:solidFill>
                  <a:schemeClr val="tx1"/>
                </a:solidFill>
                <a:effectLst/>
                <a:latin typeface="+mn-lt"/>
                <a:ea typeface="+mn-ea"/>
                <a:cs typeface="+mn-cs"/>
              </a:rPr>
              <a:t>* Based on 30X coverage of a human genome, assumes minimum of 100Gb per genome. Sample number will vary for other species based on relative genome size.</a:t>
            </a:r>
          </a:p>
          <a:p>
            <a:endParaRPr lang="en-US" dirty="0"/>
          </a:p>
        </p:txBody>
      </p:sp>
      <p:sp>
        <p:nvSpPr>
          <p:cNvPr id="4" name="Slide Number Placeholder 3"/>
          <p:cNvSpPr>
            <a:spLocks noGrp="1"/>
          </p:cNvSpPr>
          <p:nvPr>
            <p:ph type="sldNum" sz="quarter" idx="10"/>
          </p:nvPr>
        </p:nvSpPr>
        <p:spPr/>
        <p:txBody>
          <a:bodyPr/>
          <a:lstStyle/>
          <a:p>
            <a:pPr>
              <a:defRPr/>
            </a:pPr>
            <a:fld id="{4A4E862B-935E-4575-9CDF-6A7B19EA853A}" type="slidenum">
              <a:rPr lang="en-US" smtClean="0"/>
              <a:pPr>
                <a:defRPr/>
              </a:pPr>
              <a:t>9</a:t>
            </a:fld>
            <a:endParaRPr lang="en-US"/>
          </a:p>
        </p:txBody>
      </p:sp>
    </p:spTree>
    <p:extLst>
      <p:ext uri="{BB962C8B-B14F-4D97-AF65-F5344CB8AC3E}">
        <p14:creationId xmlns:p14="http://schemas.microsoft.com/office/powerpoint/2010/main" val="3337708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otes Placeholde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http://www.stjude.org/stjude/v/index.jsp?vgnextoid=5817b5b36e70c210VgnVCM1000001e0215acRCRD</a:t>
            </a:r>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14</a:t>
            </a:fld>
            <a:endParaRPr lang="en-US"/>
          </a:p>
        </p:txBody>
      </p:sp>
    </p:spTree>
    <p:extLst>
      <p:ext uri="{BB962C8B-B14F-4D97-AF65-F5344CB8AC3E}">
        <p14:creationId xmlns:p14="http://schemas.microsoft.com/office/powerpoint/2010/main" val="359038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SureSelect</a:t>
            </a:r>
            <a:r>
              <a:rPr lang="en-US" dirty="0" smtClean="0"/>
              <a:t> Target Enrichment Solutions allow you to target your research on the regions that matter most to you, whether analyzing the </a:t>
            </a:r>
            <a:r>
              <a:rPr lang="en-US" dirty="0" err="1" smtClean="0"/>
              <a:t>exome</a:t>
            </a:r>
            <a:r>
              <a:rPr lang="en-US" dirty="0" smtClean="0"/>
              <a:t> or focusing on a small targeted panel. Agilent has a solution to meet your needs. Agilent's </a:t>
            </a:r>
            <a:r>
              <a:rPr lang="en-US" dirty="0" err="1" smtClean="0"/>
              <a:t>SureSelect</a:t>
            </a:r>
            <a:r>
              <a:rPr lang="en-US" dirty="0" smtClean="0"/>
              <a:t> solutions for targeted DNA or RNA capture allow for you to increase sample throughput via multiplexing while achieving the sequencing depth required to accurately call SNPs, </a:t>
            </a:r>
            <a:r>
              <a:rPr lang="en-US" dirty="0" err="1" smtClean="0"/>
              <a:t>Indels</a:t>
            </a:r>
            <a:r>
              <a:rPr lang="en-US" dirty="0" smtClean="0"/>
              <a:t> and other mutations. </a:t>
            </a:r>
          </a:p>
          <a:p>
            <a:endParaRPr lang="en-US" dirty="0" smtClean="0"/>
          </a:p>
          <a:p>
            <a:r>
              <a:rPr lang="en-US" dirty="0" smtClean="0"/>
              <a:t>The </a:t>
            </a:r>
            <a:r>
              <a:rPr lang="en-US" dirty="0" err="1" smtClean="0"/>
              <a:t>SureSelect</a:t>
            </a:r>
            <a:r>
              <a:rPr lang="en-US" dirty="0" smtClean="0"/>
              <a:t> Target Enrichment workflow is solution-based system utilizing ultra-long – 120-mer – </a:t>
            </a:r>
            <a:r>
              <a:rPr lang="en-US" dirty="0" err="1" smtClean="0"/>
              <a:t>biotinylated</a:t>
            </a:r>
            <a:r>
              <a:rPr lang="en-US" dirty="0" smtClean="0"/>
              <a:t> </a:t>
            </a:r>
            <a:r>
              <a:rPr lang="en-US" dirty="0" err="1" smtClean="0"/>
              <a:t>cRNA</a:t>
            </a:r>
            <a:r>
              <a:rPr lang="en-US" dirty="0" smtClean="0"/>
              <a:t> baits – to capture regions of interest, enriching them out of a NGS genomic fragment library. Achieve your results faster with only one 24hr hybridization. </a:t>
            </a:r>
            <a:br>
              <a:rPr lang="en-US" dirty="0" smtClean="0"/>
            </a:br>
            <a:r>
              <a:rPr lang="en-US" dirty="0" smtClean="0"/>
              <a:t/>
            </a:r>
            <a:br>
              <a:rPr lang="en-US" dirty="0" smtClean="0"/>
            </a:br>
            <a:r>
              <a:rPr lang="en-US" dirty="0" smtClean="0"/>
              <a:t>Starting from </a:t>
            </a:r>
            <a:r>
              <a:rPr lang="en-US" dirty="0" err="1" smtClean="0"/>
              <a:t>gDNA</a:t>
            </a:r>
            <a:r>
              <a:rPr lang="en-US" dirty="0" smtClean="0"/>
              <a:t>, a shearing step produces small fragments</a:t>
            </a:r>
            <a:br>
              <a:rPr lang="en-US" dirty="0" smtClean="0"/>
            </a:br>
            <a:r>
              <a:rPr lang="en-US" dirty="0" smtClean="0"/>
              <a:t/>
            </a:r>
            <a:br>
              <a:rPr lang="en-US" dirty="0" smtClean="0"/>
            </a:br>
            <a:endParaRPr lang="en-US" dirty="0" smtClean="0"/>
          </a:p>
          <a:p>
            <a:r>
              <a:rPr lang="en-US" dirty="0" smtClean="0"/>
              <a:t>Prepare library with sequencer specific adaptors and indexes</a:t>
            </a:r>
            <a:br>
              <a:rPr lang="en-US" dirty="0" smtClean="0"/>
            </a:br>
            <a:r>
              <a:rPr lang="en-US" dirty="0" smtClean="0"/>
              <a:t/>
            </a:r>
            <a:br>
              <a:rPr lang="en-US" dirty="0" smtClean="0"/>
            </a:br>
            <a:endParaRPr lang="en-US" dirty="0" smtClean="0"/>
          </a:p>
          <a:p>
            <a:r>
              <a:rPr lang="en-US" dirty="0" smtClean="0"/>
              <a:t>Hybridize sample with </a:t>
            </a:r>
            <a:r>
              <a:rPr lang="en-US" dirty="0" err="1" smtClean="0"/>
              <a:t>biotinylated</a:t>
            </a:r>
            <a:r>
              <a:rPr lang="en-US" dirty="0" smtClean="0"/>
              <a:t> RNA library baits. Agilent uses ultra long 120mer RNA baits for the highest specificity.</a:t>
            </a:r>
            <a:br>
              <a:rPr lang="en-US" dirty="0" smtClean="0"/>
            </a:br>
            <a:r>
              <a:rPr lang="en-US" dirty="0" smtClean="0"/>
              <a:t/>
            </a:r>
            <a:br>
              <a:rPr lang="en-US" dirty="0" smtClean="0"/>
            </a:br>
            <a:endParaRPr lang="en-US" dirty="0" smtClean="0"/>
          </a:p>
          <a:p>
            <a:r>
              <a:rPr lang="en-US" dirty="0" smtClean="0"/>
              <a:t>Select targeted regions using magnetic streptavidin beads</a:t>
            </a:r>
            <a:br>
              <a:rPr lang="en-US" dirty="0" smtClean="0"/>
            </a:br>
            <a:r>
              <a:rPr lang="en-US" dirty="0" smtClean="0"/>
              <a:t/>
            </a:r>
            <a:br>
              <a:rPr lang="en-US" dirty="0" smtClean="0"/>
            </a:br>
            <a:endParaRPr lang="en-US" dirty="0" smtClean="0"/>
          </a:p>
          <a:p>
            <a:r>
              <a:rPr lang="en-US" dirty="0" smtClean="0"/>
              <a:t>Amplify and load on the sequencer</a:t>
            </a:r>
          </a:p>
          <a:p>
            <a:endParaRPr lang="en-US" dirty="0"/>
          </a:p>
        </p:txBody>
      </p:sp>
      <p:sp>
        <p:nvSpPr>
          <p:cNvPr id="4" name="Slide Number Placeholder 3"/>
          <p:cNvSpPr>
            <a:spLocks noGrp="1"/>
          </p:cNvSpPr>
          <p:nvPr>
            <p:ph type="sldNum" sz="quarter" idx="10"/>
          </p:nvPr>
        </p:nvSpPr>
        <p:spPr/>
        <p:txBody>
          <a:bodyPr/>
          <a:lstStyle/>
          <a:p>
            <a:fld id="{604927D5-3476-4A5E-853A-47B9C042CCC6}" type="slidenum">
              <a:rPr lang="en-US" smtClean="0"/>
              <a:t>16</a:t>
            </a:fld>
            <a:endParaRPr lang="en-US"/>
          </a:p>
        </p:txBody>
      </p:sp>
    </p:spTree>
    <p:extLst>
      <p:ext uri="{BB962C8B-B14F-4D97-AF65-F5344CB8AC3E}">
        <p14:creationId xmlns:p14="http://schemas.microsoft.com/office/powerpoint/2010/main" val="63006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60389E-51B0-45A3-AA31-27506D9C4DD2}"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206701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60389E-51B0-45A3-AA31-27506D9C4DD2}"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339444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60389E-51B0-45A3-AA31-27506D9C4DD2}"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318100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60389E-51B0-45A3-AA31-27506D9C4DD2}"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27634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0389E-51B0-45A3-AA31-27506D9C4DD2}"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1151846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60389E-51B0-45A3-AA31-27506D9C4DD2}"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1832407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60389E-51B0-45A3-AA31-27506D9C4DD2}" type="datetimeFigureOut">
              <a:rPr lang="en-US" smtClean="0"/>
              <a:t>3/17/2015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234667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60389E-51B0-45A3-AA31-27506D9C4DD2}" type="datetimeFigureOut">
              <a:rPr lang="en-US" smtClean="0"/>
              <a:t>3/17/2015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422554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0389E-51B0-45A3-AA31-27506D9C4DD2}" type="datetimeFigureOut">
              <a:rPr lang="en-US" smtClean="0"/>
              <a:t>3/17/2015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2973551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0389E-51B0-45A3-AA31-27506D9C4DD2}"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159515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0389E-51B0-45A3-AA31-27506D9C4DD2}"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97B54-4D82-4AEF-89EE-B9EF54F1F20D}" type="slidenum">
              <a:rPr lang="en-US" smtClean="0"/>
              <a:t>‹#›</a:t>
            </a:fld>
            <a:endParaRPr lang="en-US"/>
          </a:p>
        </p:txBody>
      </p:sp>
    </p:spTree>
    <p:extLst>
      <p:ext uri="{BB962C8B-B14F-4D97-AF65-F5344CB8AC3E}">
        <p14:creationId xmlns:p14="http://schemas.microsoft.com/office/powerpoint/2010/main" val="34549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0389E-51B0-45A3-AA31-27506D9C4DD2}" type="datetimeFigureOut">
              <a:rPr lang="en-US" smtClean="0"/>
              <a:t>3/17/2015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97B54-4D82-4AEF-89EE-B9EF54F1F20D}" type="slidenum">
              <a:rPr lang="en-US" smtClean="0"/>
              <a:t>‹#›</a:t>
            </a:fld>
            <a:endParaRPr lang="en-US"/>
          </a:p>
        </p:txBody>
      </p:sp>
    </p:spTree>
    <p:extLst>
      <p:ext uri="{BB962C8B-B14F-4D97-AF65-F5344CB8AC3E}">
        <p14:creationId xmlns:p14="http://schemas.microsoft.com/office/powerpoint/2010/main" val="640921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ostr.cancer.gov/sequence/reques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Exome</a:t>
            </a:r>
            <a:r>
              <a:rPr lang="en-US" dirty="0" smtClean="0"/>
              <a:t> Sequencing Data Analysis</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Chunhua Yan, Ph.D.</a:t>
            </a:r>
          </a:p>
          <a:p>
            <a:r>
              <a:rPr lang="en-US" dirty="0"/>
              <a:t>NCI Center for Biomedical Informatics and Information Technology (CBIIT</a:t>
            </a:r>
            <a:r>
              <a:rPr lang="en-US" dirty="0" smtClean="0"/>
              <a:t>)</a:t>
            </a:r>
          </a:p>
          <a:p>
            <a:r>
              <a:rPr lang="en-US" dirty="0" smtClean="0"/>
              <a:t>3/18/2015</a:t>
            </a:r>
            <a:endParaRPr lang="en-US" dirty="0"/>
          </a:p>
        </p:txBody>
      </p:sp>
    </p:spTree>
    <p:extLst>
      <p:ext uri="{BB962C8B-B14F-4D97-AF65-F5344CB8AC3E}">
        <p14:creationId xmlns:p14="http://schemas.microsoft.com/office/powerpoint/2010/main" val="2429704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arenR"/>
            </a:pPr>
            <a:r>
              <a:rPr lang="en-US" dirty="0">
                <a:solidFill>
                  <a:schemeClr val="accent6">
                    <a:lumMod val="60000"/>
                    <a:lumOff val="40000"/>
                  </a:schemeClr>
                </a:solidFill>
              </a:rPr>
              <a:t>Next generation </a:t>
            </a:r>
            <a:r>
              <a:rPr lang="en-US" dirty="0" smtClean="0">
                <a:solidFill>
                  <a:schemeClr val="accent6">
                    <a:lumMod val="60000"/>
                    <a:lumOff val="40000"/>
                  </a:schemeClr>
                </a:solidFill>
              </a:rPr>
              <a:t>sequencing </a:t>
            </a:r>
            <a:r>
              <a:rPr lang="en-US" dirty="0">
                <a:solidFill>
                  <a:schemeClr val="accent6">
                    <a:lumMod val="60000"/>
                    <a:lumOff val="40000"/>
                  </a:schemeClr>
                </a:solidFill>
              </a:rPr>
              <a:t>(NGS)</a:t>
            </a:r>
          </a:p>
          <a:p>
            <a:pPr marL="457200" indent="-457200">
              <a:buFont typeface="+mj-lt"/>
              <a:buAutoNum type="arabicParenR" startAt="2"/>
            </a:pPr>
            <a:r>
              <a:rPr lang="en-US" dirty="0" err="1" smtClean="0"/>
              <a:t>Exome</a:t>
            </a:r>
            <a:r>
              <a:rPr lang="en-US" dirty="0" smtClean="0"/>
              <a:t> sequencing</a:t>
            </a:r>
          </a:p>
          <a:p>
            <a:pPr marL="857250" lvl="1" indent="-457200">
              <a:buFont typeface="Wingdings" panose="05000000000000000000" pitchFamily="2" charset="2"/>
              <a:buChar char="v"/>
            </a:pPr>
            <a:r>
              <a:rPr lang="en-US" dirty="0" smtClean="0"/>
              <a:t>Benefit</a:t>
            </a:r>
          </a:p>
          <a:p>
            <a:pPr marL="857250" lvl="1" indent="-457200">
              <a:buFont typeface="Wingdings" panose="05000000000000000000" pitchFamily="2" charset="2"/>
              <a:buChar char="v"/>
            </a:pPr>
            <a:r>
              <a:rPr lang="en-US" dirty="0" smtClean="0"/>
              <a:t>Capture technology</a:t>
            </a:r>
            <a:endParaRPr lang="en-US" dirty="0"/>
          </a:p>
          <a:p>
            <a:pPr marL="457200" indent="-457200">
              <a:buFont typeface="+mj-lt"/>
              <a:buAutoNum type="arabicParenR" startAt="2"/>
            </a:pPr>
            <a:r>
              <a:rPr lang="en-US" dirty="0">
                <a:solidFill>
                  <a:schemeClr val="accent6">
                    <a:lumMod val="60000"/>
                    <a:lumOff val="40000"/>
                  </a:schemeClr>
                </a:solidFill>
              </a:rPr>
              <a:t>Experimental design</a:t>
            </a:r>
          </a:p>
          <a:p>
            <a:pPr marL="457200" indent="-457200">
              <a:buFont typeface="+mj-lt"/>
              <a:buAutoNum type="arabicParenR" startAt="2"/>
            </a:pPr>
            <a:r>
              <a:rPr lang="en-US" dirty="0" smtClean="0">
                <a:solidFill>
                  <a:schemeClr val="accent6">
                    <a:lumMod val="60000"/>
                    <a:lumOff val="40000"/>
                  </a:schemeClr>
                </a:solidFill>
              </a:rPr>
              <a:t>Mutation study resource</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12266743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39"/>
          <p:cNvGrpSpPr>
            <a:grpSpLocks/>
          </p:cNvGrpSpPr>
          <p:nvPr/>
        </p:nvGrpSpPr>
        <p:grpSpPr bwMode="auto">
          <a:xfrm>
            <a:off x="304800" y="457200"/>
            <a:ext cx="8583613" cy="762000"/>
            <a:chOff x="865909" y="914400"/>
            <a:chExt cx="7668491" cy="470647"/>
          </a:xfrm>
        </p:grpSpPr>
        <p:sp>
          <p:nvSpPr>
            <p:cNvPr id="10275" name="object 7"/>
            <p:cNvSpPr>
              <a:spLocks/>
            </p:cNvSpPr>
            <p:nvPr/>
          </p:nvSpPr>
          <p:spPr bwMode="auto">
            <a:xfrm>
              <a:off x="865909" y="914400"/>
              <a:ext cx="7668491" cy="470647"/>
            </a:xfrm>
            <a:custGeom>
              <a:avLst/>
              <a:gdLst>
                <a:gd name="T0" fmla="*/ 7668122 w 7934325"/>
                <a:gd name="T1" fmla="*/ 391308 h 533400"/>
                <a:gd name="T2" fmla="*/ 7667141 w 7934325"/>
                <a:gd name="T3" fmla="*/ 66158 h 533400"/>
                <a:gd name="T4" fmla="*/ 7651870 w 7934325"/>
                <a:gd name="T5" fmla="*/ 32371 h 533400"/>
                <a:gd name="T6" fmla="*/ 7621686 w 7934325"/>
                <a:gd name="T7" fmla="*/ 8834 h 533400"/>
                <a:gd name="T8" fmla="*/ 7581218 w 7934325"/>
                <a:gd name="T9" fmla="*/ 0 h 533400"/>
                <a:gd name="T10" fmla="*/ 73903 w 7934325"/>
                <a:gd name="T11" fmla="*/ 894 h 533400"/>
                <a:gd name="T12" fmla="*/ 36422 w 7934325"/>
                <a:gd name="T13" fmla="*/ 14753 h 533400"/>
                <a:gd name="T14" fmla="*/ 9999 w 7934325"/>
                <a:gd name="T15" fmla="*/ 41936 h 533400"/>
                <a:gd name="T16" fmla="*/ 0 w 7934325"/>
                <a:gd name="T17" fmla="*/ 77992 h 533400"/>
                <a:gd name="T18" fmla="*/ 0 w 7934325"/>
                <a:gd name="T19" fmla="*/ 391477 h 533400"/>
                <a:gd name="T20" fmla="*/ 9918 w 7934325"/>
                <a:gd name="T21" fmla="*/ 428111 h 533400"/>
                <a:gd name="T22" fmla="*/ 36006 w 7934325"/>
                <a:gd name="T23" fmla="*/ 455536 h 533400"/>
                <a:gd name="T24" fmla="*/ 73033 w 7934325"/>
                <a:gd name="T25" fmla="*/ 469626 h 533400"/>
                <a:gd name="T26" fmla="*/ 86902 w 7934325"/>
                <a:gd name="T27" fmla="*/ 470646 h 533400"/>
                <a:gd name="T28" fmla="*/ 7581403 w 7934325"/>
                <a:gd name="T29" fmla="*/ 470646 h 533400"/>
                <a:gd name="T30" fmla="*/ 7621531 w 7934325"/>
                <a:gd name="T31" fmla="*/ 461847 h 533400"/>
                <a:gd name="T32" fmla="*/ 7651571 w 7934325"/>
                <a:gd name="T33" fmla="*/ 438356 h 533400"/>
                <a:gd name="T34" fmla="*/ 7667004 w 7934325"/>
                <a:gd name="T35" fmla="*/ 404298 h 533400"/>
                <a:gd name="T36" fmla="*/ 7668122 w 7934325"/>
                <a:gd name="T37" fmla="*/ 391308 h 5334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34325" h="533400">
                  <a:moveTo>
                    <a:pt x="7933943" y="443483"/>
                  </a:moveTo>
                  <a:lnTo>
                    <a:pt x="7932928" y="74979"/>
                  </a:lnTo>
                  <a:lnTo>
                    <a:pt x="7917128" y="36687"/>
                  </a:lnTo>
                  <a:lnTo>
                    <a:pt x="7885897" y="10012"/>
                  </a:lnTo>
                  <a:lnTo>
                    <a:pt x="7844027" y="0"/>
                  </a:lnTo>
                  <a:lnTo>
                    <a:pt x="76465" y="1013"/>
                  </a:lnTo>
                  <a:lnTo>
                    <a:pt x="37685" y="16720"/>
                  </a:lnTo>
                  <a:lnTo>
                    <a:pt x="10346" y="47528"/>
                  </a:lnTo>
                  <a:lnTo>
                    <a:pt x="0" y="88391"/>
                  </a:lnTo>
                  <a:lnTo>
                    <a:pt x="0" y="443674"/>
                  </a:lnTo>
                  <a:lnTo>
                    <a:pt x="10262" y="485193"/>
                  </a:lnTo>
                  <a:lnTo>
                    <a:pt x="37254" y="516274"/>
                  </a:lnTo>
                  <a:lnTo>
                    <a:pt x="75565" y="532243"/>
                  </a:lnTo>
                  <a:lnTo>
                    <a:pt x="89915" y="533399"/>
                  </a:lnTo>
                  <a:lnTo>
                    <a:pt x="7844218" y="533399"/>
                  </a:lnTo>
                  <a:lnTo>
                    <a:pt x="7885737" y="523427"/>
                  </a:lnTo>
                  <a:lnTo>
                    <a:pt x="7916818" y="496804"/>
                  </a:lnTo>
                  <a:lnTo>
                    <a:pt x="7932786" y="458204"/>
                  </a:lnTo>
                  <a:lnTo>
                    <a:pt x="7933943" y="443483"/>
                  </a:lnTo>
                  <a:close/>
                </a:path>
              </a:pathLst>
            </a:custGeom>
            <a:solidFill>
              <a:srgbClr val="BCCAD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 name="object 8"/>
            <p:cNvSpPr txBox="1"/>
            <p:nvPr/>
          </p:nvSpPr>
          <p:spPr>
            <a:xfrm>
              <a:off x="1861178" y="1055594"/>
              <a:ext cx="5677952" cy="209107"/>
            </a:xfrm>
            <a:prstGeom prst="rect">
              <a:avLst/>
            </a:prstGeom>
          </p:spPr>
          <p:txBody>
            <a:bodyPr lIns="0" tIns="0" rIns="0" bIns="0">
              <a:spAutoFit/>
            </a:bodyPr>
            <a:lstStyle/>
            <a:p>
              <a:pPr marL="11397" algn="ctr" fontAlgn="auto">
                <a:spcBef>
                  <a:spcPts val="0"/>
                </a:spcBef>
                <a:spcAft>
                  <a:spcPts val="0"/>
                </a:spcAft>
                <a:defRPr/>
              </a:pPr>
              <a:r>
                <a:rPr sz="2200" spc="-4" dirty="0">
                  <a:latin typeface="Arial"/>
                  <a:cs typeface="Arial"/>
                </a:rPr>
                <a:t>Ne</a:t>
              </a:r>
              <a:r>
                <a:rPr sz="2200" spc="-13" dirty="0">
                  <a:latin typeface="Arial"/>
                  <a:cs typeface="Arial"/>
                </a:rPr>
                <a:t>x</a:t>
              </a:r>
              <a:r>
                <a:rPr sz="2200" dirty="0">
                  <a:latin typeface="Arial"/>
                  <a:cs typeface="Arial"/>
                </a:rPr>
                <a:t>t</a:t>
              </a:r>
              <a:r>
                <a:rPr sz="2200" spc="18" dirty="0">
                  <a:latin typeface="Arial"/>
                  <a:cs typeface="Arial"/>
                </a:rPr>
                <a:t> </a:t>
              </a:r>
              <a:r>
                <a:rPr sz="2200" dirty="0">
                  <a:latin typeface="Arial"/>
                  <a:cs typeface="Arial"/>
                </a:rPr>
                <a:t>G</a:t>
              </a:r>
              <a:r>
                <a:rPr sz="2200" spc="-4" dirty="0">
                  <a:latin typeface="Arial"/>
                  <a:cs typeface="Arial"/>
                </a:rPr>
                <a:t>ene</a:t>
              </a:r>
              <a:r>
                <a:rPr sz="2200" dirty="0">
                  <a:latin typeface="Arial"/>
                  <a:cs typeface="Arial"/>
                </a:rPr>
                <a:t>r</a:t>
              </a:r>
              <a:r>
                <a:rPr sz="2200" spc="-4" dirty="0">
                  <a:latin typeface="Arial"/>
                  <a:cs typeface="Arial"/>
                </a:rPr>
                <a:t>a</a:t>
              </a:r>
              <a:r>
                <a:rPr sz="2200" dirty="0">
                  <a:latin typeface="Arial"/>
                  <a:cs typeface="Arial"/>
                </a:rPr>
                <a:t>t</a:t>
              </a:r>
              <a:r>
                <a:rPr sz="2200" spc="-4" dirty="0">
                  <a:latin typeface="Arial"/>
                  <a:cs typeface="Arial"/>
                </a:rPr>
                <a:t>io</a:t>
              </a:r>
              <a:r>
                <a:rPr sz="2200" dirty="0">
                  <a:latin typeface="Arial"/>
                  <a:cs typeface="Arial"/>
                </a:rPr>
                <a:t>n</a:t>
              </a:r>
              <a:r>
                <a:rPr sz="2200" spc="9" dirty="0">
                  <a:latin typeface="Arial"/>
                  <a:cs typeface="Arial"/>
                </a:rPr>
                <a:t> </a:t>
              </a:r>
              <a:r>
                <a:rPr sz="2200" spc="-4" dirty="0">
                  <a:latin typeface="Arial"/>
                  <a:cs typeface="Arial"/>
                </a:rPr>
                <a:t>Sequen</a:t>
              </a:r>
              <a:r>
                <a:rPr sz="2200" dirty="0">
                  <a:latin typeface="Arial"/>
                  <a:cs typeface="Arial"/>
                </a:rPr>
                <a:t>c</a:t>
              </a:r>
              <a:r>
                <a:rPr sz="2200" spc="-4" dirty="0">
                  <a:latin typeface="Arial"/>
                  <a:cs typeface="Arial"/>
                </a:rPr>
                <a:t>in</a:t>
              </a:r>
              <a:r>
                <a:rPr sz="2200" dirty="0">
                  <a:latin typeface="Arial"/>
                  <a:cs typeface="Arial"/>
                </a:rPr>
                <a:t>g</a:t>
              </a:r>
              <a:r>
                <a:rPr lang="en-US" sz="2200" dirty="0">
                  <a:latin typeface="Arial"/>
                  <a:cs typeface="Arial"/>
                </a:rPr>
                <a:t> Applications</a:t>
              </a:r>
              <a:endParaRPr sz="2200" dirty="0">
                <a:latin typeface="Arial"/>
                <a:cs typeface="Arial"/>
              </a:endParaRPr>
            </a:p>
          </p:txBody>
        </p:sp>
      </p:grpSp>
      <p:grpSp>
        <p:nvGrpSpPr>
          <p:cNvPr id="22" name="Group 21"/>
          <p:cNvGrpSpPr/>
          <p:nvPr/>
        </p:nvGrpSpPr>
        <p:grpSpPr>
          <a:xfrm>
            <a:off x="465138" y="1595438"/>
            <a:ext cx="1897062" cy="4591866"/>
            <a:chOff x="465138" y="1595438"/>
            <a:chExt cx="1897062" cy="4591866"/>
          </a:xfrm>
        </p:grpSpPr>
        <p:grpSp>
          <p:nvGrpSpPr>
            <p:cNvPr id="10268" name="Group 17"/>
            <p:cNvGrpSpPr>
              <a:grpSpLocks/>
            </p:cNvGrpSpPr>
            <p:nvPr/>
          </p:nvGrpSpPr>
          <p:grpSpPr bwMode="auto">
            <a:xfrm>
              <a:off x="465138" y="1595438"/>
              <a:ext cx="1897062" cy="1291102"/>
              <a:chOff x="627611" y="1757530"/>
              <a:chExt cx="1895763" cy="1290918"/>
            </a:xfrm>
          </p:grpSpPr>
          <p:sp>
            <p:nvSpPr>
              <p:cNvPr id="10273" name="object 9"/>
              <p:cNvSpPr>
                <a:spLocks/>
              </p:cNvSpPr>
              <p:nvPr/>
            </p:nvSpPr>
            <p:spPr bwMode="auto">
              <a:xfrm>
                <a:off x="627611" y="1757530"/>
                <a:ext cx="1895763" cy="1290918"/>
              </a:xfrm>
              <a:custGeom>
                <a:avLst/>
                <a:gdLst>
                  <a:gd name="T0" fmla="*/ 1895301 w 2085339"/>
                  <a:gd name="T1" fmla="*/ 645459 h 1463039"/>
                  <a:gd name="T2" fmla="*/ 1421476 w 2085339"/>
                  <a:gd name="T3" fmla="*/ 645459 h 1463039"/>
                  <a:gd name="T4" fmla="*/ 1421476 w 2085339"/>
                  <a:gd name="T5" fmla="*/ 0 h 1463039"/>
                  <a:gd name="T6" fmla="*/ 473825 w 2085339"/>
                  <a:gd name="T7" fmla="*/ 0 h 1463039"/>
                  <a:gd name="T8" fmla="*/ 473825 w 2085339"/>
                  <a:gd name="T9" fmla="*/ 645459 h 1463039"/>
                  <a:gd name="T10" fmla="*/ 0 w 2085339"/>
                  <a:gd name="T11" fmla="*/ 645459 h 1463039"/>
                  <a:gd name="T12" fmla="*/ 947650 w 2085339"/>
                  <a:gd name="T13" fmla="*/ 1290918 h 1463039"/>
                  <a:gd name="T14" fmla="*/ 1895301 w 2085339"/>
                  <a:gd name="T15" fmla="*/ 645459 h 14630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85339" h="1463039">
                    <a:moveTo>
                      <a:pt x="2084831" y="731519"/>
                    </a:moveTo>
                    <a:lnTo>
                      <a:pt x="1563623" y="731519"/>
                    </a:lnTo>
                    <a:lnTo>
                      <a:pt x="1563623" y="0"/>
                    </a:lnTo>
                    <a:lnTo>
                      <a:pt x="521207" y="0"/>
                    </a:lnTo>
                    <a:lnTo>
                      <a:pt x="521207" y="731519"/>
                    </a:lnTo>
                    <a:lnTo>
                      <a:pt x="0" y="731519"/>
                    </a:lnTo>
                    <a:lnTo>
                      <a:pt x="1042415" y="1463039"/>
                    </a:lnTo>
                    <a:lnTo>
                      <a:pt x="2084831" y="731519"/>
                    </a:lnTo>
                    <a:close/>
                  </a:path>
                </a:pathLst>
              </a:custGeom>
              <a:solidFill>
                <a:srgbClr val="BCCAD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 name="object 10"/>
              <p:cNvSpPr txBox="1"/>
              <p:nvPr/>
            </p:nvSpPr>
            <p:spPr>
              <a:xfrm>
                <a:off x="1146368" y="2033716"/>
                <a:ext cx="853490" cy="214281"/>
              </a:xfrm>
              <a:prstGeom prst="rect">
                <a:avLst/>
              </a:prstGeom>
            </p:spPr>
            <p:txBody>
              <a:bodyPr lIns="0" tIns="0" rIns="0" bIns="0">
                <a:spAutoFit/>
              </a:bodyPr>
              <a:lstStyle/>
              <a:p>
                <a:pPr marL="11397" fontAlgn="auto">
                  <a:spcBef>
                    <a:spcPts val="0"/>
                  </a:spcBef>
                  <a:spcAft>
                    <a:spcPts val="0"/>
                  </a:spcAft>
                  <a:defRPr/>
                </a:pPr>
                <a:r>
                  <a:rPr sz="1400" spc="-22" dirty="0">
                    <a:latin typeface="Arial"/>
                    <a:cs typeface="Arial"/>
                  </a:rPr>
                  <a:t>G</a:t>
                </a:r>
                <a:r>
                  <a:rPr sz="1400" spc="-9" dirty="0">
                    <a:latin typeface="Arial"/>
                    <a:cs typeface="Arial"/>
                  </a:rPr>
                  <a:t>enom</a:t>
                </a:r>
                <a:r>
                  <a:rPr sz="1400" spc="-4" dirty="0">
                    <a:latin typeface="Arial"/>
                    <a:cs typeface="Arial"/>
                  </a:rPr>
                  <a:t>ic</a:t>
                </a:r>
                <a:r>
                  <a:rPr sz="1400" spc="-9" dirty="0">
                    <a:latin typeface="Arial"/>
                    <a:cs typeface="Arial"/>
                  </a:rPr>
                  <a:t>s</a:t>
                </a:r>
                <a:endParaRPr sz="1400" dirty="0">
                  <a:latin typeface="Arial"/>
                  <a:cs typeface="Arial"/>
                </a:endParaRPr>
              </a:p>
            </p:txBody>
          </p:sp>
        </p:grpSp>
        <p:sp>
          <p:nvSpPr>
            <p:cNvPr id="11" name="Freeform 10"/>
            <p:cNvSpPr/>
            <p:nvPr/>
          </p:nvSpPr>
          <p:spPr>
            <a:xfrm>
              <a:off x="466013" y="3048239"/>
              <a:ext cx="1895313" cy="672436"/>
            </a:xfrm>
            <a:custGeom>
              <a:avLst/>
              <a:gdLst>
                <a:gd name="connsiteX0" fmla="*/ 0 w 1895313"/>
                <a:gd name="connsiteY0" fmla="*/ 0 h 672436"/>
                <a:gd name="connsiteX1" fmla="*/ 1895313 w 1895313"/>
                <a:gd name="connsiteY1" fmla="*/ 0 h 672436"/>
                <a:gd name="connsiteX2" fmla="*/ 1895313 w 1895313"/>
                <a:gd name="connsiteY2" fmla="*/ 672436 h 672436"/>
                <a:gd name="connsiteX3" fmla="*/ 0 w 1895313"/>
                <a:gd name="connsiteY3" fmla="*/ 672436 h 672436"/>
                <a:gd name="connsiteX4" fmla="*/ 0 w 1895313"/>
                <a:gd name="connsiteY4" fmla="*/ 0 h 67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672436">
                  <a:moveTo>
                    <a:pt x="0" y="0"/>
                  </a:moveTo>
                  <a:lnTo>
                    <a:pt x="1895313" y="0"/>
                  </a:lnTo>
                  <a:lnTo>
                    <a:pt x="1895313" y="672436"/>
                  </a:lnTo>
                  <a:lnTo>
                    <a:pt x="0" y="6724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err="1" smtClean="0"/>
                <a:t>Dna-seq</a:t>
              </a:r>
              <a:endParaRPr lang="en-US" sz="1900" kern="1200" dirty="0"/>
            </a:p>
          </p:txBody>
        </p:sp>
        <p:sp>
          <p:nvSpPr>
            <p:cNvPr id="12" name="Freeform 11"/>
            <p:cNvSpPr/>
            <p:nvPr/>
          </p:nvSpPr>
          <p:spPr>
            <a:xfrm>
              <a:off x="466013" y="3736020"/>
              <a:ext cx="1895313" cy="2451284"/>
            </a:xfrm>
            <a:custGeom>
              <a:avLst/>
              <a:gdLst>
                <a:gd name="connsiteX0" fmla="*/ 0 w 1895313"/>
                <a:gd name="connsiteY0" fmla="*/ 0 h 2451284"/>
                <a:gd name="connsiteX1" fmla="*/ 1895313 w 1895313"/>
                <a:gd name="connsiteY1" fmla="*/ 0 h 2451284"/>
                <a:gd name="connsiteX2" fmla="*/ 1895313 w 1895313"/>
                <a:gd name="connsiteY2" fmla="*/ 2451284 h 2451284"/>
                <a:gd name="connsiteX3" fmla="*/ 0 w 1895313"/>
                <a:gd name="connsiteY3" fmla="*/ 2451284 h 2451284"/>
                <a:gd name="connsiteX4" fmla="*/ 0 w 1895313"/>
                <a:gd name="connsiteY4" fmla="*/ 0 h 2451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2451284">
                  <a:moveTo>
                    <a:pt x="0" y="0"/>
                  </a:moveTo>
                  <a:lnTo>
                    <a:pt x="1895313" y="0"/>
                  </a:lnTo>
                  <a:lnTo>
                    <a:pt x="1895313" y="2451284"/>
                  </a:lnTo>
                  <a:lnTo>
                    <a:pt x="0" y="245128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smtClean="0">
                  <a:latin typeface="Arial" charset="0"/>
                </a:rPr>
                <a:t>Mutation, SNVs,</a:t>
              </a:r>
              <a:endParaRPr lang="en-US" sz="1900" kern="1200" dirty="0"/>
            </a:p>
            <a:p>
              <a:pPr marL="171450" lvl="1" indent="-171450" algn="l" defTabSz="844550">
                <a:lnSpc>
                  <a:spcPct val="90000"/>
                </a:lnSpc>
                <a:spcBef>
                  <a:spcPct val="0"/>
                </a:spcBef>
                <a:spcAft>
                  <a:spcPct val="15000"/>
                </a:spcAft>
                <a:buChar char="••"/>
              </a:pPr>
              <a:r>
                <a:rPr lang="en-US" altLang="en-US" sz="1900" kern="1200" dirty="0" err="1" smtClean="0">
                  <a:latin typeface="Arial" charset="0"/>
                </a:rPr>
                <a:t>Indels</a:t>
              </a:r>
              <a:r>
                <a:rPr lang="en-US" altLang="en-US" sz="1900" kern="1200" dirty="0" smtClean="0">
                  <a:latin typeface="Arial" charset="0"/>
                </a:rPr>
                <a:t>, </a:t>
              </a:r>
              <a:endParaRPr lang="en-US" altLang="en-US" sz="1900" kern="1200" dirty="0">
                <a:latin typeface="Arial" charset="0"/>
              </a:endParaRPr>
            </a:p>
            <a:p>
              <a:pPr marL="171450" lvl="1" indent="-171450" algn="l" defTabSz="844550">
                <a:lnSpc>
                  <a:spcPct val="90000"/>
                </a:lnSpc>
                <a:spcBef>
                  <a:spcPct val="0"/>
                </a:spcBef>
                <a:spcAft>
                  <a:spcPct val="15000"/>
                </a:spcAft>
                <a:buChar char="••"/>
              </a:pPr>
              <a:r>
                <a:rPr lang="en-US" altLang="en-US" sz="1900" kern="1200" dirty="0" smtClean="0">
                  <a:latin typeface="Arial" charset="0"/>
                </a:rPr>
                <a:t>CNVs,</a:t>
              </a:r>
              <a:endParaRPr lang="en-US" altLang="en-US" sz="1900" kern="1200" dirty="0">
                <a:latin typeface="Arial" charset="0"/>
              </a:endParaRPr>
            </a:p>
            <a:p>
              <a:pPr marL="171450" lvl="1" indent="-171450" algn="l" defTabSz="844550">
                <a:lnSpc>
                  <a:spcPct val="90000"/>
                </a:lnSpc>
                <a:spcBef>
                  <a:spcPct val="0"/>
                </a:spcBef>
                <a:spcAft>
                  <a:spcPct val="15000"/>
                </a:spcAft>
                <a:buChar char="••"/>
              </a:pPr>
              <a:r>
                <a:rPr lang="en-US" altLang="en-US" sz="1900" kern="1200" dirty="0" smtClean="0">
                  <a:latin typeface="Arial" charset="0"/>
                </a:rPr>
                <a:t>Translocation</a:t>
              </a:r>
              <a:endParaRPr lang="en-US" altLang="en-US" sz="1900" kern="1200" dirty="0">
                <a:latin typeface="Arial" charset="0"/>
              </a:endParaRPr>
            </a:p>
          </p:txBody>
        </p:sp>
      </p:grpSp>
      <p:grpSp>
        <p:nvGrpSpPr>
          <p:cNvPr id="21" name="Group 20"/>
          <p:cNvGrpSpPr/>
          <p:nvPr/>
        </p:nvGrpSpPr>
        <p:grpSpPr>
          <a:xfrm>
            <a:off x="3529806" y="1590675"/>
            <a:ext cx="1897062" cy="4581284"/>
            <a:chOff x="2590800" y="1600200"/>
            <a:chExt cx="1897062" cy="4581284"/>
          </a:xfrm>
        </p:grpSpPr>
        <p:grpSp>
          <p:nvGrpSpPr>
            <p:cNvPr id="10261" name="Group 18"/>
            <p:cNvGrpSpPr>
              <a:grpSpLocks/>
            </p:cNvGrpSpPr>
            <p:nvPr/>
          </p:nvGrpSpPr>
          <p:grpSpPr bwMode="auto">
            <a:xfrm>
              <a:off x="2590800" y="1600200"/>
              <a:ext cx="1897062" cy="1291046"/>
              <a:chOff x="2630977" y="1757530"/>
              <a:chExt cx="1896918" cy="1290918"/>
            </a:xfrm>
          </p:grpSpPr>
          <p:sp>
            <p:nvSpPr>
              <p:cNvPr id="10266" name="object 11"/>
              <p:cNvSpPr>
                <a:spLocks/>
              </p:cNvSpPr>
              <p:nvPr/>
            </p:nvSpPr>
            <p:spPr bwMode="auto">
              <a:xfrm>
                <a:off x="2630977" y="1757530"/>
                <a:ext cx="1896918" cy="1290918"/>
              </a:xfrm>
              <a:custGeom>
                <a:avLst/>
                <a:gdLst>
                  <a:gd name="T0" fmla="*/ 1896686 w 2086610"/>
                  <a:gd name="T1" fmla="*/ 645459 h 1463039"/>
                  <a:gd name="T2" fmla="*/ 1422861 w 2086610"/>
                  <a:gd name="T3" fmla="*/ 645459 h 1463039"/>
                  <a:gd name="T4" fmla="*/ 1422861 w 2086610"/>
                  <a:gd name="T5" fmla="*/ 0 h 1463039"/>
                  <a:gd name="T6" fmla="*/ 475210 w 2086610"/>
                  <a:gd name="T7" fmla="*/ 0 h 1463039"/>
                  <a:gd name="T8" fmla="*/ 475210 w 2086610"/>
                  <a:gd name="T9" fmla="*/ 645459 h 1463039"/>
                  <a:gd name="T10" fmla="*/ 0 w 2086610"/>
                  <a:gd name="T11" fmla="*/ 645459 h 1463039"/>
                  <a:gd name="T12" fmla="*/ 949035 w 2086610"/>
                  <a:gd name="T13" fmla="*/ 1290918 h 1463039"/>
                  <a:gd name="T14" fmla="*/ 1896686 w 2086610"/>
                  <a:gd name="T15" fmla="*/ 645459 h 14630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86610" h="1463039">
                    <a:moveTo>
                      <a:pt x="2086355" y="731519"/>
                    </a:moveTo>
                    <a:lnTo>
                      <a:pt x="1565147" y="731519"/>
                    </a:lnTo>
                    <a:lnTo>
                      <a:pt x="1565147" y="0"/>
                    </a:lnTo>
                    <a:lnTo>
                      <a:pt x="522731" y="0"/>
                    </a:lnTo>
                    <a:lnTo>
                      <a:pt x="522731" y="731519"/>
                    </a:lnTo>
                    <a:lnTo>
                      <a:pt x="0" y="731519"/>
                    </a:lnTo>
                    <a:lnTo>
                      <a:pt x="1043939" y="1463039"/>
                    </a:lnTo>
                    <a:lnTo>
                      <a:pt x="2086355" y="731519"/>
                    </a:lnTo>
                    <a:close/>
                  </a:path>
                </a:pathLst>
              </a:custGeom>
              <a:solidFill>
                <a:srgbClr val="BCCAD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7" name="object 12"/>
              <p:cNvSpPr txBox="1">
                <a:spLocks noChangeArrowheads="1"/>
              </p:cNvSpPr>
              <p:nvPr/>
            </p:nvSpPr>
            <p:spPr bwMode="auto">
              <a:xfrm>
                <a:off x="3131001" y="2033728"/>
                <a:ext cx="898457" cy="4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3200" indent="-192088"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400" dirty="0">
                    <a:latin typeface="Arial" charset="0"/>
                  </a:rPr>
                  <a:t>Transcript- omics</a:t>
                </a:r>
              </a:p>
            </p:txBody>
          </p:sp>
        </p:grpSp>
        <p:sp>
          <p:nvSpPr>
            <p:cNvPr id="13" name="Freeform 12"/>
            <p:cNvSpPr/>
            <p:nvPr/>
          </p:nvSpPr>
          <p:spPr>
            <a:xfrm>
              <a:off x="2591675" y="3050757"/>
              <a:ext cx="1895313" cy="672436"/>
            </a:xfrm>
            <a:custGeom>
              <a:avLst/>
              <a:gdLst>
                <a:gd name="connsiteX0" fmla="*/ 0 w 1895313"/>
                <a:gd name="connsiteY0" fmla="*/ 0 h 672436"/>
                <a:gd name="connsiteX1" fmla="*/ 1895313 w 1895313"/>
                <a:gd name="connsiteY1" fmla="*/ 0 h 672436"/>
                <a:gd name="connsiteX2" fmla="*/ 1895313 w 1895313"/>
                <a:gd name="connsiteY2" fmla="*/ 672436 h 672436"/>
                <a:gd name="connsiteX3" fmla="*/ 0 w 1895313"/>
                <a:gd name="connsiteY3" fmla="*/ 672436 h 672436"/>
                <a:gd name="connsiteX4" fmla="*/ 0 w 1895313"/>
                <a:gd name="connsiteY4" fmla="*/ 0 h 67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672436">
                  <a:moveTo>
                    <a:pt x="0" y="0"/>
                  </a:moveTo>
                  <a:lnTo>
                    <a:pt x="1895313" y="0"/>
                  </a:lnTo>
                  <a:lnTo>
                    <a:pt x="1895313" y="672436"/>
                  </a:lnTo>
                  <a:lnTo>
                    <a:pt x="0" y="6724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RNA-</a:t>
              </a:r>
              <a:r>
                <a:rPr lang="en-US" sz="1900" kern="1200" dirty="0" err="1" smtClean="0"/>
                <a:t>seq</a:t>
              </a:r>
              <a:endParaRPr lang="en-US" sz="1900" kern="1200" dirty="0"/>
            </a:p>
          </p:txBody>
        </p:sp>
        <p:sp>
          <p:nvSpPr>
            <p:cNvPr id="14" name="Freeform 13"/>
            <p:cNvSpPr/>
            <p:nvPr/>
          </p:nvSpPr>
          <p:spPr>
            <a:xfrm>
              <a:off x="2591675" y="3730200"/>
              <a:ext cx="1895313" cy="2451284"/>
            </a:xfrm>
            <a:custGeom>
              <a:avLst/>
              <a:gdLst>
                <a:gd name="connsiteX0" fmla="*/ 0 w 1895313"/>
                <a:gd name="connsiteY0" fmla="*/ 0 h 2451284"/>
                <a:gd name="connsiteX1" fmla="*/ 1895313 w 1895313"/>
                <a:gd name="connsiteY1" fmla="*/ 0 h 2451284"/>
                <a:gd name="connsiteX2" fmla="*/ 1895313 w 1895313"/>
                <a:gd name="connsiteY2" fmla="*/ 2451284 h 2451284"/>
                <a:gd name="connsiteX3" fmla="*/ 0 w 1895313"/>
                <a:gd name="connsiteY3" fmla="*/ 2451284 h 2451284"/>
                <a:gd name="connsiteX4" fmla="*/ 0 w 1895313"/>
                <a:gd name="connsiteY4" fmla="*/ 0 h 2451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2451284">
                  <a:moveTo>
                    <a:pt x="0" y="0"/>
                  </a:moveTo>
                  <a:lnTo>
                    <a:pt x="1895313" y="0"/>
                  </a:lnTo>
                  <a:lnTo>
                    <a:pt x="1895313" y="2451284"/>
                  </a:lnTo>
                  <a:lnTo>
                    <a:pt x="0" y="245128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smtClean="0">
                  <a:latin typeface="Arial" charset="0"/>
                </a:rPr>
                <a:t>Expression level</a:t>
              </a:r>
              <a:endParaRPr lang="en-US" sz="1900" kern="1200" dirty="0"/>
            </a:p>
            <a:p>
              <a:pPr marL="171450" lvl="1" indent="-171450" algn="l" defTabSz="844550">
                <a:lnSpc>
                  <a:spcPct val="90000"/>
                </a:lnSpc>
                <a:spcBef>
                  <a:spcPct val="0"/>
                </a:spcBef>
                <a:spcAft>
                  <a:spcPct val="15000"/>
                </a:spcAft>
                <a:buChar char="••"/>
              </a:pPr>
              <a:r>
                <a:rPr lang="en-US" altLang="en-US" sz="1900" kern="1200" dirty="0" smtClean="0">
                  <a:latin typeface="Arial" charset="0"/>
                </a:rPr>
                <a:t>Novel transcripts</a:t>
              </a:r>
              <a:endParaRPr lang="en-US" sz="1900" kern="1200" dirty="0"/>
            </a:p>
            <a:p>
              <a:pPr marL="171450" lvl="1" indent="-171450" algn="l" defTabSz="844550">
                <a:lnSpc>
                  <a:spcPct val="90000"/>
                </a:lnSpc>
                <a:spcBef>
                  <a:spcPct val="0"/>
                </a:spcBef>
                <a:spcAft>
                  <a:spcPct val="15000"/>
                </a:spcAft>
                <a:buChar char="••"/>
              </a:pPr>
              <a:r>
                <a:rPr lang="en-US" altLang="en-US" sz="1900" kern="1200" dirty="0" smtClean="0">
                  <a:latin typeface="Arial" charset="0"/>
                </a:rPr>
                <a:t>Fusion transcripts</a:t>
              </a:r>
              <a:endParaRPr lang="en-US" sz="1900" kern="1200" dirty="0"/>
            </a:p>
            <a:p>
              <a:pPr marL="171450" lvl="1" indent="-171450" algn="l" defTabSz="844550">
                <a:lnSpc>
                  <a:spcPct val="90000"/>
                </a:lnSpc>
                <a:spcBef>
                  <a:spcPct val="0"/>
                </a:spcBef>
                <a:spcAft>
                  <a:spcPct val="15000"/>
                </a:spcAft>
                <a:buChar char="••"/>
              </a:pPr>
              <a:r>
                <a:rPr lang="en-US" altLang="en-US" sz="1900" kern="1200" dirty="0" smtClean="0">
                  <a:latin typeface="Arial" charset="0"/>
                </a:rPr>
                <a:t>Splice variants</a:t>
              </a:r>
              <a:endParaRPr lang="en-US" sz="1900" kern="1200" dirty="0"/>
            </a:p>
          </p:txBody>
        </p:sp>
      </p:grpSp>
      <p:grpSp>
        <p:nvGrpSpPr>
          <p:cNvPr id="20" name="Group 19"/>
          <p:cNvGrpSpPr/>
          <p:nvPr/>
        </p:nvGrpSpPr>
        <p:grpSpPr>
          <a:xfrm>
            <a:off x="6400800" y="1590675"/>
            <a:ext cx="1897062" cy="4581284"/>
            <a:chOff x="4808538" y="1590675"/>
            <a:chExt cx="1897062" cy="4581284"/>
          </a:xfrm>
        </p:grpSpPr>
        <p:grpSp>
          <p:nvGrpSpPr>
            <p:cNvPr id="10254" name="Group 19"/>
            <p:cNvGrpSpPr>
              <a:grpSpLocks/>
            </p:cNvGrpSpPr>
            <p:nvPr/>
          </p:nvGrpSpPr>
          <p:grpSpPr bwMode="auto">
            <a:xfrm>
              <a:off x="4808538" y="1590675"/>
              <a:ext cx="1897062" cy="1291046"/>
              <a:chOff x="4595552" y="1757530"/>
              <a:chExt cx="1898073" cy="1290918"/>
            </a:xfrm>
          </p:grpSpPr>
          <p:sp>
            <p:nvSpPr>
              <p:cNvPr id="10259" name="object 13"/>
              <p:cNvSpPr>
                <a:spLocks/>
              </p:cNvSpPr>
              <p:nvPr/>
            </p:nvSpPr>
            <p:spPr bwMode="auto">
              <a:xfrm>
                <a:off x="4595552" y="1757530"/>
                <a:ext cx="1898073" cy="1290918"/>
              </a:xfrm>
              <a:custGeom>
                <a:avLst/>
                <a:gdLst>
                  <a:gd name="T0" fmla="*/ 1898073 w 2087879"/>
                  <a:gd name="T1" fmla="*/ 645459 h 1463039"/>
                  <a:gd name="T2" fmla="*/ 1422862 w 2087879"/>
                  <a:gd name="T3" fmla="*/ 645459 h 1463039"/>
                  <a:gd name="T4" fmla="*/ 1422862 w 2087879"/>
                  <a:gd name="T5" fmla="*/ 0 h 1463039"/>
                  <a:gd name="T6" fmla="*/ 475210 w 2087879"/>
                  <a:gd name="T7" fmla="*/ 0 h 1463039"/>
                  <a:gd name="T8" fmla="*/ 475210 w 2087879"/>
                  <a:gd name="T9" fmla="*/ 645459 h 1463039"/>
                  <a:gd name="T10" fmla="*/ 0 w 2087879"/>
                  <a:gd name="T11" fmla="*/ 645459 h 1463039"/>
                  <a:gd name="T12" fmla="*/ 949036 w 2087879"/>
                  <a:gd name="T13" fmla="*/ 1290918 h 1463039"/>
                  <a:gd name="T14" fmla="*/ 1898073 w 2087879"/>
                  <a:gd name="T15" fmla="*/ 645459 h 14630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87879" h="1463039">
                    <a:moveTo>
                      <a:pt x="2087879" y="731519"/>
                    </a:moveTo>
                    <a:lnTo>
                      <a:pt x="1565147" y="731519"/>
                    </a:lnTo>
                    <a:lnTo>
                      <a:pt x="1565147" y="0"/>
                    </a:lnTo>
                    <a:lnTo>
                      <a:pt x="522731" y="0"/>
                    </a:lnTo>
                    <a:lnTo>
                      <a:pt x="522731" y="731519"/>
                    </a:lnTo>
                    <a:lnTo>
                      <a:pt x="0" y="731519"/>
                    </a:lnTo>
                    <a:lnTo>
                      <a:pt x="1043939" y="1463039"/>
                    </a:lnTo>
                    <a:lnTo>
                      <a:pt x="2087879" y="731519"/>
                    </a:lnTo>
                    <a:close/>
                  </a:path>
                </a:pathLst>
              </a:custGeom>
              <a:solidFill>
                <a:srgbClr val="BCCAD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260" name="object 14"/>
              <p:cNvSpPr txBox="1">
                <a:spLocks noChangeArrowheads="1"/>
              </p:cNvSpPr>
              <p:nvPr/>
            </p:nvSpPr>
            <p:spPr bwMode="auto">
              <a:xfrm>
                <a:off x="5137177" y="2033728"/>
                <a:ext cx="813233" cy="5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indent="227013"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20000"/>
                  </a:lnSpc>
                  <a:spcBef>
                    <a:spcPct val="0"/>
                  </a:spcBef>
                  <a:buFontTx/>
                  <a:buNone/>
                </a:pPr>
                <a:r>
                  <a:rPr lang="en-US" altLang="en-US" sz="1400" dirty="0">
                    <a:latin typeface="Arial" charset="0"/>
                  </a:rPr>
                  <a:t>Epi- genomics</a:t>
                </a:r>
              </a:p>
            </p:txBody>
          </p:sp>
        </p:grpSp>
        <p:sp>
          <p:nvSpPr>
            <p:cNvPr id="15" name="Freeform 14"/>
            <p:cNvSpPr/>
            <p:nvPr/>
          </p:nvSpPr>
          <p:spPr>
            <a:xfrm>
              <a:off x="4809413" y="3048239"/>
              <a:ext cx="1895313" cy="672436"/>
            </a:xfrm>
            <a:custGeom>
              <a:avLst/>
              <a:gdLst>
                <a:gd name="connsiteX0" fmla="*/ 0 w 1895313"/>
                <a:gd name="connsiteY0" fmla="*/ 0 h 672436"/>
                <a:gd name="connsiteX1" fmla="*/ 1895313 w 1895313"/>
                <a:gd name="connsiteY1" fmla="*/ 0 h 672436"/>
                <a:gd name="connsiteX2" fmla="*/ 1895313 w 1895313"/>
                <a:gd name="connsiteY2" fmla="*/ 672436 h 672436"/>
                <a:gd name="connsiteX3" fmla="*/ 0 w 1895313"/>
                <a:gd name="connsiteY3" fmla="*/ 672436 h 672436"/>
                <a:gd name="connsiteX4" fmla="*/ 0 w 1895313"/>
                <a:gd name="connsiteY4" fmla="*/ 0 h 67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672436">
                  <a:moveTo>
                    <a:pt x="0" y="0"/>
                  </a:moveTo>
                  <a:lnTo>
                    <a:pt x="1895313" y="0"/>
                  </a:lnTo>
                  <a:lnTo>
                    <a:pt x="1895313" y="672436"/>
                  </a:lnTo>
                  <a:lnTo>
                    <a:pt x="0" y="67243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altLang="en-US" sz="1900" kern="1200" dirty="0" err="1" smtClean="0">
                  <a:latin typeface="Arial" charset="0"/>
                </a:rPr>
                <a:t>ChIP-Seq</a:t>
              </a:r>
              <a:r>
                <a:rPr lang="en-US" altLang="en-US" sz="1900" kern="1200" dirty="0" smtClean="0">
                  <a:latin typeface="Arial" charset="0"/>
                </a:rPr>
                <a:t>, Methyl-</a:t>
              </a:r>
              <a:r>
                <a:rPr lang="en-US" altLang="en-US" sz="1900" kern="1200" dirty="0" err="1" smtClean="0">
                  <a:latin typeface="Arial" charset="0"/>
                </a:rPr>
                <a:t>Seq</a:t>
              </a:r>
              <a:endParaRPr lang="en-US" sz="1900" kern="1200" dirty="0"/>
            </a:p>
          </p:txBody>
        </p:sp>
        <p:sp>
          <p:nvSpPr>
            <p:cNvPr id="16" name="Freeform 15"/>
            <p:cNvSpPr/>
            <p:nvPr/>
          </p:nvSpPr>
          <p:spPr>
            <a:xfrm>
              <a:off x="4809413" y="3720675"/>
              <a:ext cx="1895313" cy="2451284"/>
            </a:xfrm>
            <a:custGeom>
              <a:avLst/>
              <a:gdLst>
                <a:gd name="connsiteX0" fmla="*/ 0 w 1895313"/>
                <a:gd name="connsiteY0" fmla="*/ 0 h 2451284"/>
                <a:gd name="connsiteX1" fmla="*/ 1895313 w 1895313"/>
                <a:gd name="connsiteY1" fmla="*/ 0 h 2451284"/>
                <a:gd name="connsiteX2" fmla="*/ 1895313 w 1895313"/>
                <a:gd name="connsiteY2" fmla="*/ 2451284 h 2451284"/>
                <a:gd name="connsiteX3" fmla="*/ 0 w 1895313"/>
                <a:gd name="connsiteY3" fmla="*/ 2451284 h 2451284"/>
                <a:gd name="connsiteX4" fmla="*/ 0 w 1895313"/>
                <a:gd name="connsiteY4" fmla="*/ 0 h 2451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313" h="2451284">
                  <a:moveTo>
                    <a:pt x="0" y="0"/>
                  </a:moveTo>
                  <a:lnTo>
                    <a:pt x="1895313" y="0"/>
                  </a:lnTo>
                  <a:lnTo>
                    <a:pt x="1895313" y="2451284"/>
                  </a:lnTo>
                  <a:lnTo>
                    <a:pt x="0" y="245128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smtClean="0">
                  <a:latin typeface="Arial" charset="0"/>
                </a:rPr>
                <a:t>Global mapping of DNA-protein interactions</a:t>
              </a:r>
            </a:p>
            <a:p>
              <a:pPr marL="171450" lvl="1" indent="-171450" algn="l" defTabSz="844550">
                <a:lnSpc>
                  <a:spcPct val="90000"/>
                </a:lnSpc>
                <a:spcBef>
                  <a:spcPct val="0"/>
                </a:spcBef>
                <a:spcAft>
                  <a:spcPct val="15000"/>
                </a:spcAft>
                <a:buChar char="••"/>
              </a:pPr>
              <a:r>
                <a:rPr lang="en-US" altLang="en-US" sz="1900" kern="1200" dirty="0" smtClean="0">
                  <a:latin typeface="Arial" charset="0"/>
                </a:rPr>
                <a:t>DNA methylation</a:t>
              </a:r>
              <a:endParaRPr lang="en-US" sz="1900" kern="1200" dirty="0"/>
            </a:p>
            <a:p>
              <a:pPr marL="171450" lvl="1" indent="-171450" algn="l" defTabSz="844550">
                <a:lnSpc>
                  <a:spcPct val="90000"/>
                </a:lnSpc>
                <a:spcBef>
                  <a:spcPct val="0"/>
                </a:spcBef>
                <a:spcAft>
                  <a:spcPct val="15000"/>
                </a:spcAft>
                <a:buChar char="••"/>
              </a:pPr>
              <a:r>
                <a:rPr lang="en-US" altLang="en-US" sz="1900" kern="1200" dirty="0" smtClean="0">
                  <a:latin typeface="Arial" charset="0"/>
                </a:rPr>
                <a:t>Histone modification</a:t>
              </a:r>
              <a:endParaRPr lang="en-US" altLang="en-US" sz="1900" kern="1200" dirty="0">
                <a:latin typeface="Arial" charset="0"/>
              </a:endParaRPr>
            </a:p>
          </p:txBody>
        </p:sp>
      </p:grpSp>
    </p:spTree>
    <p:extLst>
      <p:ext uri="{BB962C8B-B14F-4D97-AF65-F5344CB8AC3E}">
        <p14:creationId xmlns:p14="http://schemas.microsoft.com/office/powerpoint/2010/main" val="155242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76400"/>
            <a:ext cx="7772400" cy="4216539"/>
          </a:xfrm>
          <a:prstGeom prst="rect">
            <a:avLst/>
          </a:prstGeom>
        </p:spPr>
        <p:txBody>
          <a:bodyPr wrap="square">
            <a:spAutoFit/>
          </a:bodyPr>
          <a:lstStyle/>
          <a:p>
            <a:pPr marL="457200" indent="-457200">
              <a:buFont typeface="Wingdings" panose="05000000000000000000" pitchFamily="2" charset="2"/>
              <a:buChar char="Ø"/>
            </a:pPr>
            <a:r>
              <a:rPr lang="en-US" sz="2400" dirty="0" smtClean="0"/>
              <a:t>Focuses </a:t>
            </a:r>
            <a:r>
              <a:rPr lang="en-US" sz="2400" dirty="0"/>
              <a:t>on the part of the genome we understand best, the exons of genes </a:t>
            </a:r>
          </a:p>
          <a:p>
            <a:pPr marL="457200" indent="-457200">
              <a:buFont typeface="Wingdings" panose="05000000000000000000" pitchFamily="2" charset="2"/>
              <a:buChar char="Ø"/>
            </a:pPr>
            <a:r>
              <a:rPr lang="en-US" sz="2400" dirty="0" smtClean="0"/>
              <a:t>About 85% of known mutations in Mendelian diseases affect the </a:t>
            </a:r>
            <a:r>
              <a:rPr lang="en-US" sz="2400" dirty="0" err="1" smtClean="0"/>
              <a:t>exome</a:t>
            </a:r>
            <a:endParaRPr lang="en-US" sz="2400" dirty="0" smtClean="0"/>
          </a:p>
          <a:p>
            <a:pPr marL="914400" lvl="1" indent="-457200">
              <a:buFont typeface="Wingdings" panose="05000000000000000000" pitchFamily="2" charset="2"/>
              <a:buChar char="v"/>
            </a:pPr>
            <a:r>
              <a:rPr lang="en-US" sz="2400" dirty="0" smtClean="0"/>
              <a:t>Nonsense, missense, splice, </a:t>
            </a:r>
            <a:r>
              <a:rPr lang="en-US" sz="2400" dirty="0" err="1" smtClean="0"/>
              <a:t>indel</a:t>
            </a:r>
            <a:r>
              <a:rPr lang="en-US" sz="2400" dirty="0" smtClean="0"/>
              <a:t> mutations</a:t>
            </a:r>
          </a:p>
          <a:p>
            <a:pPr marL="457200" indent="-457200">
              <a:buFont typeface="Wingdings" panose="05000000000000000000" pitchFamily="2" charset="2"/>
              <a:buChar char="Ø"/>
            </a:pPr>
            <a:r>
              <a:rPr lang="en-US" sz="2400" dirty="0" smtClean="0"/>
              <a:t>Depending on the annotation and coverage of flanking sequencing: ~35-60Mb =&gt; 1-2% of human genomes</a:t>
            </a:r>
          </a:p>
          <a:p>
            <a:pPr marL="457200" indent="-457200">
              <a:buFont typeface="Wingdings" panose="05000000000000000000" pitchFamily="2" charset="2"/>
              <a:buChar char="Ø"/>
            </a:pPr>
            <a:r>
              <a:rPr lang="en-US" sz="2400" dirty="0"/>
              <a:t>There are </a:t>
            </a:r>
            <a:r>
              <a:rPr lang="en-US" sz="2400" dirty="0" smtClean="0"/>
              <a:t>~200,000 </a:t>
            </a:r>
            <a:r>
              <a:rPr lang="en-US" sz="2400" dirty="0"/>
              <a:t>coding exons in </a:t>
            </a:r>
            <a:r>
              <a:rPr lang="en-US" sz="2400" dirty="0" smtClean="0"/>
              <a:t>~20,000 genes</a:t>
            </a:r>
          </a:p>
          <a:p>
            <a:pPr marL="457200" indent="-457200">
              <a:buFont typeface="Wingdings" panose="05000000000000000000" pitchFamily="2" charset="2"/>
              <a:buChar char="Ø"/>
            </a:pPr>
            <a:r>
              <a:rPr lang="en-US" sz="2400" dirty="0" smtClean="0"/>
              <a:t>A </a:t>
            </a:r>
            <a:r>
              <a:rPr lang="en-US" sz="2400" dirty="0"/>
              <a:t>whole </a:t>
            </a:r>
            <a:r>
              <a:rPr lang="en-US" sz="2400" dirty="0" err="1"/>
              <a:t>exome</a:t>
            </a:r>
            <a:r>
              <a:rPr lang="en-US" sz="2400" dirty="0"/>
              <a:t> is 1/6 the cost of whole genome and 1/15 the amount of data </a:t>
            </a:r>
          </a:p>
          <a:p>
            <a:endParaRPr lang="en-US" sz="2800" dirty="0"/>
          </a:p>
        </p:txBody>
      </p:sp>
      <p:sp>
        <p:nvSpPr>
          <p:cNvPr id="3" name="TextBox 2"/>
          <p:cNvSpPr txBox="1"/>
          <p:nvPr/>
        </p:nvSpPr>
        <p:spPr>
          <a:xfrm>
            <a:off x="838200" y="533400"/>
            <a:ext cx="6431825" cy="646331"/>
          </a:xfrm>
          <a:prstGeom prst="rect">
            <a:avLst/>
          </a:prstGeom>
          <a:noFill/>
        </p:spPr>
        <p:txBody>
          <a:bodyPr wrap="none" rtlCol="0">
            <a:spAutoFit/>
          </a:bodyPr>
          <a:lstStyle/>
          <a:p>
            <a:r>
              <a:rPr lang="en-US" sz="3600" dirty="0" smtClean="0"/>
              <a:t>Whole </a:t>
            </a:r>
            <a:r>
              <a:rPr lang="en-US" sz="3600" dirty="0" err="1"/>
              <a:t>Exome</a:t>
            </a:r>
            <a:r>
              <a:rPr lang="en-US" sz="3600" dirty="0"/>
              <a:t> Sequencing, Why? </a:t>
            </a:r>
          </a:p>
        </p:txBody>
      </p:sp>
      <p:sp>
        <p:nvSpPr>
          <p:cNvPr id="4" name="TextBox 3"/>
          <p:cNvSpPr txBox="1"/>
          <p:nvPr/>
        </p:nvSpPr>
        <p:spPr>
          <a:xfrm>
            <a:off x="838200" y="6173986"/>
            <a:ext cx="4851393" cy="369332"/>
          </a:xfrm>
          <a:prstGeom prst="rect">
            <a:avLst/>
          </a:prstGeom>
          <a:noFill/>
        </p:spPr>
        <p:txBody>
          <a:bodyPr wrap="none" rtlCol="0">
            <a:spAutoFit/>
          </a:bodyPr>
          <a:lstStyle/>
          <a:p>
            <a:r>
              <a:rPr lang="en-US" dirty="0" err="1" smtClean="0"/>
              <a:t>Biesecker</a:t>
            </a:r>
            <a:r>
              <a:rPr lang="en-US" dirty="0" smtClean="0"/>
              <a:t>, L. </a:t>
            </a:r>
            <a:r>
              <a:rPr lang="en-US" dirty="0"/>
              <a:t>et al. </a:t>
            </a:r>
            <a:r>
              <a:rPr lang="en-US" dirty="0" smtClean="0"/>
              <a:t>(2011) Genome </a:t>
            </a:r>
            <a:r>
              <a:rPr lang="en-US" dirty="0"/>
              <a:t>Biology </a:t>
            </a:r>
            <a:r>
              <a:rPr lang="en-US" dirty="0" smtClean="0"/>
              <a:t>12:128 </a:t>
            </a:r>
            <a:endParaRPr lang="en-US" dirty="0"/>
          </a:p>
        </p:txBody>
      </p:sp>
    </p:spTree>
    <p:extLst>
      <p:ext uri="{BB962C8B-B14F-4D97-AF65-F5344CB8AC3E}">
        <p14:creationId xmlns:p14="http://schemas.microsoft.com/office/powerpoint/2010/main" val="1889824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15637" y="5716344"/>
            <a:ext cx="396239" cy="500903"/>
          </a:xfrm>
          <a:custGeom>
            <a:avLst/>
            <a:gdLst/>
            <a:ahLst/>
            <a:cxnLst/>
            <a:rect l="l" t="t" r="r" b="b"/>
            <a:pathLst>
              <a:path w="435863" h="567690">
                <a:moveTo>
                  <a:pt x="0" y="0"/>
                </a:moveTo>
                <a:lnTo>
                  <a:pt x="0" y="567690"/>
                </a:lnTo>
                <a:lnTo>
                  <a:pt x="435863" y="567690"/>
                </a:lnTo>
                <a:lnTo>
                  <a:pt x="435863" y="0"/>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a:spLocks noGrp="1"/>
          </p:cNvSpPr>
          <p:nvPr>
            <p:ph type="title"/>
          </p:nvPr>
        </p:nvSpPr>
        <p:spPr>
          <a:xfrm>
            <a:off x="457200" y="35442"/>
            <a:ext cx="8229600" cy="1143000"/>
          </a:xfrm>
          <a:prstGeom prst="rect">
            <a:avLst/>
          </a:prstGeom>
        </p:spPr>
        <p:txBody>
          <a:bodyPr vert="horz" wrap="square" lIns="0" tIns="0" rIns="0" bIns="0" rtlCol="0">
            <a:noAutofit/>
          </a:bodyPr>
          <a:lstStyle/>
          <a:p>
            <a:pPr marL="266119" algn="l"/>
            <a:r>
              <a:rPr lang="en-US" sz="3600" spc="-4" dirty="0" err="1" smtClean="0">
                <a:latin typeface="Calibri"/>
                <a:cs typeface="Calibri"/>
              </a:rPr>
              <a:t>Exome</a:t>
            </a:r>
            <a:r>
              <a:rPr lang="en-US" sz="3600" spc="-4" dirty="0">
                <a:latin typeface="Calibri"/>
                <a:cs typeface="Calibri"/>
              </a:rPr>
              <a:t> </a:t>
            </a:r>
            <a:r>
              <a:rPr lang="en-US" sz="3600" spc="-4" dirty="0" smtClean="0">
                <a:latin typeface="Calibri"/>
                <a:cs typeface="Calibri"/>
              </a:rPr>
              <a:t>sequencing balances the coverage and cost</a:t>
            </a:r>
            <a:endParaRPr sz="3600" dirty="0">
              <a:latin typeface="Calibri"/>
              <a:cs typeface="Calibri"/>
            </a:endParaRPr>
          </a:p>
        </p:txBody>
      </p:sp>
      <p:sp>
        <p:nvSpPr>
          <p:cNvPr id="38" name="TextBox 37"/>
          <p:cNvSpPr txBox="1"/>
          <p:nvPr/>
        </p:nvSpPr>
        <p:spPr>
          <a:xfrm>
            <a:off x="752921" y="6400799"/>
            <a:ext cx="6885090" cy="307777"/>
          </a:xfrm>
          <a:prstGeom prst="rect">
            <a:avLst/>
          </a:prstGeom>
          <a:noFill/>
        </p:spPr>
        <p:txBody>
          <a:bodyPr wrap="none" rtlCol="0">
            <a:spAutoFit/>
          </a:bodyPr>
          <a:lstStyle/>
          <a:p>
            <a:r>
              <a:rPr lang="en-US" sz="1400" dirty="0"/>
              <a:t>http://webinar.sciencemag.org/webinar/archive/exome-sequencing-today%E2%80%99s-lab</a:t>
            </a:r>
          </a:p>
        </p:txBody>
      </p:sp>
      <p:grpSp>
        <p:nvGrpSpPr>
          <p:cNvPr id="4" name="Group 3"/>
          <p:cNvGrpSpPr/>
          <p:nvPr/>
        </p:nvGrpSpPr>
        <p:grpSpPr>
          <a:xfrm>
            <a:off x="652736" y="1335018"/>
            <a:ext cx="7957864" cy="4845647"/>
            <a:chOff x="805136" y="1371600"/>
            <a:chExt cx="7418921" cy="4380379"/>
          </a:xfrm>
        </p:grpSpPr>
        <p:sp>
          <p:nvSpPr>
            <p:cNvPr id="2" name="object 2"/>
            <p:cNvSpPr/>
            <p:nvPr/>
          </p:nvSpPr>
          <p:spPr>
            <a:xfrm>
              <a:off x="6960524" y="5542205"/>
              <a:ext cx="677487" cy="120351"/>
            </a:xfrm>
            <a:custGeom>
              <a:avLst/>
              <a:gdLst/>
              <a:ahLst/>
              <a:cxnLst/>
              <a:rect l="l" t="t" r="r" b="b"/>
              <a:pathLst>
                <a:path w="745236" h="136398">
                  <a:moveTo>
                    <a:pt x="99150" y="38327"/>
                  </a:moveTo>
                  <a:lnTo>
                    <a:pt x="77602" y="3384"/>
                  </a:lnTo>
                  <a:lnTo>
                    <a:pt x="762" y="0"/>
                  </a:lnTo>
                  <a:lnTo>
                    <a:pt x="0" y="762"/>
                  </a:lnTo>
                  <a:lnTo>
                    <a:pt x="0" y="9906"/>
                  </a:lnTo>
                  <a:lnTo>
                    <a:pt x="1524" y="9906"/>
                  </a:lnTo>
                  <a:lnTo>
                    <a:pt x="5334" y="11430"/>
                  </a:lnTo>
                  <a:lnTo>
                    <a:pt x="13716" y="13716"/>
                  </a:lnTo>
                  <a:lnTo>
                    <a:pt x="13716" y="133350"/>
                  </a:lnTo>
                  <a:lnTo>
                    <a:pt x="37338" y="133350"/>
                  </a:lnTo>
                  <a:lnTo>
                    <a:pt x="37338" y="69342"/>
                  </a:lnTo>
                  <a:lnTo>
                    <a:pt x="38100" y="69342"/>
                  </a:lnTo>
                  <a:lnTo>
                    <a:pt x="38100" y="12464"/>
                  </a:lnTo>
                  <a:lnTo>
                    <a:pt x="47244" y="12192"/>
                  </a:lnTo>
                  <a:lnTo>
                    <a:pt x="62611" y="14897"/>
                  </a:lnTo>
                  <a:lnTo>
                    <a:pt x="72118" y="23424"/>
                  </a:lnTo>
                  <a:lnTo>
                    <a:pt x="72118" y="65301"/>
                  </a:lnTo>
                  <a:lnTo>
                    <a:pt x="84563" y="59457"/>
                  </a:lnTo>
                  <a:lnTo>
                    <a:pt x="94022" y="50389"/>
                  </a:lnTo>
                  <a:lnTo>
                    <a:pt x="99150" y="38327"/>
                  </a:lnTo>
                  <a:close/>
                </a:path>
                <a:path w="745236" h="136398">
                  <a:moveTo>
                    <a:pt x="13716" y="133350"/>
                  </a:moveTo>
                  <a:lnTo>
                    <a:pt x="13716" y="120384"/>
                  </a:lnTo>
                  <a:lnTo>
                    <a:pt x="5334" y="121920"/>
                  </a:lnTo>
                  <a:lnTo>
                    <a:pt x="1524" y="123444"/>
                  </a:lnTo>
                  <a:lnTo>
                    <a:pt x="0" y="123444"/>
                  </a:lnTo>
                  <a:lnTo>
                    <a:pt x="0" y="131826"/>
                  </a:lnTo>
                  <a:lnTo>
                    <a:pt x="762" y="133350"/>
                  </a:lnTo>
                  <a:lnTo>
                    <a:pt x="13716" y="133350"/>
                  </a:lnTo>
                  <a:close/>
                </a:path>
                <a:path w="745236" h="136398">
                  <a:moveTo>
                    <a:pt x="51054" y="133350"/>
                  </a:moveTo>
                  <a:lnTo>
                    <a:pt x="51054" y="123444"/>
                  </a:lnTo>
                  <a:lnTo>
                    <a:pt x="50292" y="123444"/>
                  </a:lnTo>
                  <a:lnTo>
                    <a:pt x="45720" y="121920"/>
                  </a:lnTo>
                  <a:lnTo>
                    <a:pt x="37338" y="120396"/>
                  </a:lnTo>
                  <a:lnTo>
                    <a:pt x="37338" y="133350"/>
                  </a:lnTo>
                  <a:lnTo>
                    <a:pt x="51054" y="133350"/>
                  </a:lnTo>
                  <a:close/>
                </a:path>
                <a:path w="745236" h="136398">
                  <a:moveTo>
                    <a:pt x="72118" y="65301"/>
                  </a:moveTo>
                  <a:lnTo>
                    <a:pt x="72118" y="23424"/>
                  </a:lnTo>
                  <a:lnTo>
                    <a:pt x="70868" y="42129"/>
                  </a:lnTo>
                  <a:lnTo>
                    <a:pt x="64236" y="52818"/>
                  </a:lnTo>
                  <a:lnTo>
                    <a:pt x="53756" y="57621"/>
                  </a:lnTo>
                  <a:lnTo>
                    <a:pt x="38100" y="58674"/>
                  </a:lnTo>
                  <a:lnTo>
                    <a:pt x="38100" y="69342"/>
                  </a:lnTo>
                  <a:lnTo>
                    <a:pt x="49530" y="69342"/>
                  </a:lnTo>
                  <a:lnTo>
                    <a:pt x="55321" y="81259"/>
                  </a:lnTo>
                  <a:lnTo>
                    <a:pt x="62163" y="94404"/>
                  </a:lnTo>
                  <a:lnTo>
                    <a:pt x="69275" y="107413"/>
                  </a:lnTo>
                  <a:lnTo>
                    <a:pt x="71628" y="111514"/>
                  </a:lnTo>
                  <a:lnTo>
                    <a:pt x="71628" y="65532"/>
                  </a:lnTo>
                  <a:lnTo>
                    <a:pt x="72118" y="65301"/>
                  </a:lnTo>
                  <a:close/>
                </a:path>
                <a:path w="745236" h="136398">
                  <a:moveTo>
                    <a:pt x="118110" y="131826"/>
                  </a:moveTo>
                  <a:lnTo>
                    <a:pt x="118110" y="122682"/>
                  </a:lnTo>
                  <a:lnTo>
                    <a:pt x="115824" y="123444"/>
                  </a:lnTo>
                  <a:lnTo>
                    <a:pt x="112776" y="121920"/>
                  </a:lnTo>
                  <a:lnTo>
                    <a:pt x="107442" y="121158"/>
                  </a:lnTo>
                  <a:lnTo>
                    <a:pt x="105918" y="120396"/>
                  </a:lnTo>
                  <a:lnTo>
                    <a:pt x="102108" y="114300"/>
                  </a:lnTo>
                  <a:lnTo>
                    <a:pt x="96537" y="106852"/>
                  </a:lnTo>
                  <a:lnTo>
                    <a:pt x="89677" y="96677"/>
                  </a:lnTo>
                  <a:lnTo>
                    <a:pt x="82211" y="84676"/>
                  </a:lnTo>
                  <a:lnTo>
                    <a:pt x="75025" y="72060"/>
                  </a:lnTo>
                  <a:lnTo>
                    <a:pt x="71628" y="65532"/>
                  </a:lnTo>
                  <a:lnTo>
                    <a:pt x="71628" y="111514"/>
                  </a:lnTo>
                  <a:lnTo>
                    <a:pt x="75879" y="118924"/>
                  </a:lnTo>
                  <a:lnTo>
                    <a:pt x="81197" y="127575"/>
                  </a:lnTo>
                  <a:lnTo>
                    <a:pt x="85344" y="133350"/>
                  </a:lnTo>
                  <a:lnTo>
                    <a:pt x="117348" y="133350"/>
                  </a:lnTo>
                  <a:lnTo>
                    <a:pt x="118110" y="131826"/>
                  </a:lnTo>
                  <a:close/>
                </a:path>
                <a:path w="745236" h="136398">
                  <a:moveTo>
                    <a:pt x="178308" y="91440"/>
                  </a:moveTo>
                  <a:lnTo>
                    <a:pt x="178308" y="81534"/>
                  </a:lnTo>
                  <a:lnTo>
                    <a:pt x="144127" y="88964"/>
                  </a:lnTo>
                  <a:lnTo>
                    <a:pt x="130841" y="94375"/>
                  </a:lnTo>
                  <a:lnTo>
                    <a:pt x="125226" y="105954"/>
                  </a:lnTo>
                  <a:lnTo>
                    <a:pt x="127536" y="122090"/>
                  </a:lnTo>
                  <a:lnTo>
                    <a:pt x="135045" y="132507"/>
                  </a:lnTo>
                  <a:lnTo>
                    <a:pt x="147066" y="136149"/>
                  </a:lnTo>
                  <a:lnTo>
                    <a:pt x="147066" y="99060"/>
                  </a:lnTo>
                  <a:lnTo>
                    <a:pt x="157734" y="96012"/>
                  </a:lnTo>
                  <a:lnTo>
                    <a:pt x="178308" y="91440"/>
                  </a:lnTo>
                  <a:close/>
                </a:path>
                <a:path w="745236" h="136398">
                  <a:moveTo>
                    <a:pt x="213360" y="131826"/>
                  </a:moveTo>
                  <a:lnTo>
                    <a:pt x="213360" y="124206"/>
                  </a:lnTo>
                  <a:lnTo>
                    <a:pt x="211836" y="124206"/>
                  </a:lnTo>
                  <a:lnTo>
                    <a:pt x="208026" y="123444"/>
                  </a:lnTo>
                  <a:lnTo>
                    <a:pt x="198882" y="120396"/>
                  </a:lnTo>
                  <a:lnTo>
                    <a:pt x="198882" y="68580"/>
                  </a:lnTo>
                  <a:lnTo>
                    <a:pt x="195683" y="53395"/>
                  </a:lnTo>
                  <a:lnTo>
                    <a:pt x="186954" y="43848"/>
                  </a:lnTo>
                  <a:lnTo>
                    <a:pt x="173997" y="39073"/>
                  </a:lnTo>
                  <a:lnTo>
                    <a:pt x="159537" y="39202"/>
                  </a:lnTo>
                  <a:lnTo>
                    <a:pt x="131064" y="49530"/>
                  </a:lnTo>
                  <a:lnTo>
                    <a:pt x="129540" y="59436"/>
                  </a:lnTo>
                  <a:lnTo>
                    <a:pt x="129540" y="61722"/>
                  </a:lnTo>
                  <a:lnTo>
                    <a:pt x="130302" y="62484"/>
                  </a:lnTo>
                  <a:lnTo>
                    <a:pt x="133350" y="62484"/>
                  </a:lnTo>
                  <a:lnTo>
                    <a:pt x="135636" y="60960"/>
                  </a:lnTo>
                  <a:lnTo>
                    <a:pt x="137160" y="60198"/>
                  </a:lnTo>
                  <a:lnTo>
                    <a:pt x="143256" y="56388"/>
                  </a:lnTo>
                  <a:lnTo>
                    <a:pt x="153162" y="54102"/>
                  </a:lnTo>
                  <a:lnTo>
                    <a:pt x="177546" y="54102"/>
                  </a:lnTo>
                  <a:lnTo>
                    <a:pt x="178308" y="64770"/>
                  </a:lnTo>
                  <a:lnTo>
                    <a:pt x="178308" y="131826"/>
                  </a:lnTo>
                  <a:lnTo>
                    <a:pt x="179070" y="133350"/>
                  </a:lnTo>
                  <a:lnTo>
                    <a:pt x="212598" y="133350"/>
                  </a:lnTo>
                  <a:lnTo>
                    <a:pt x="213360" y="131826"/>
                  </a:lnTo>
                  <a:close/>
                </a:path>
                <a:path w="745236" h="136398">
                  <a:moveTo>
                    <a:pt x="178308" y="128778"/>
                  </a:moveTo>
                  <a:lnTo>
                    <a:pt x="178308" y="111252"/>
                  </a:lnTo>
                  <a:lnTo>
                    <a:pt x="170688" y="118110"/>
                  </a:lnTo>
                  <a:lnTo>
                    <a:pt x="163830" y="120396"/>
                  </a:lnTo>
                  <a:lnTo>
                    <a:pt x="153162" y="120396"/>
                  </a:lnTo>
                  <a:lnTo>
                    <a:pt x="147066" y="118110"/>
                  </a:lnTo>
                  <a:lnTo>
                    <a:pt x="147066" y="136149"/>
                  </a:lnTo>
                  <a:lnTo>
                    <a:pt x="147861" y="136389"/>
                  </a:lnTo>
                  <a:lnTo>
                    <a:pt x="159537" y="134611"/>
                  </a:lnTo>
                  <a:lnTo>
                    <a:pt x="170431" y="128608"/>
                  </a:lnTo>
                  <a:lnTo>
                    <a:pt x="178308" y="128778"/>
                  </a:lnTo>
                  <a:close/>
                </a:path>
                <a:path w="745236" h="136398">
                  <a:moveTo>
                    <a:pt x="285750" y="108966"/>
                  </a:moveTo>
                  <a:lnTo>
                    <a:pt x="285750" y="45347"/>
                  </a:lnTo>
                  <a:lnTo>
                    <a:pt x="281940" y="42672"/>
                  </a:lnTo>
                  <a:lnTo>
                    <a:pt x="275082" y="38100"/>
                  </a:lnTo>
                  <a:lnTo>
                    <a:pt x="264414" y="38100"/>
                  </a:lnTo>
                  <a:lnTo>
                    <a:pt x="224245" y="66068"/>
                  </a:lnTo>
                  <a:lnTo>
                    <a:pt x="220523" y="82788"/>
                  </a:lnTo>
                  <a:lnTo>
                    <a:pt x="222296" y="103481"/>
                  </a:lnTo>
                  <a:lnTo>
                    <a:pt x="227426" y="118610"/>
                  </a:lnTo>
                  <a:lnTo>
                    <a:pt x="235085" y="128752"/>
                  </a:lnTo>
                  <a:lnTo>
                    <a:pt x="242406" y="133237"/>
                  </a:lnTo>
                  <a:lnTo>
                    <a:pt x="242406" y="89694"/>
                  </a:lnTo>
                  <a:lnTo>
                    <a:pt x="244477" y="71367"/>
                  </a:lnTo>
                  <a:lnTo>
                    <a:pt x="250485" y="58976"/>
                  </a:lnTo>
                  <a:lnTo>
                    <a:pt x="259894" y="52657"/>
                  </a:lnTo>
                  <a:lnTo>
                    <a:pt x="274199" y="55434"/>
                  </a:lnTo>
                  <a:lnTo>
                    <a:pt x="282239" y="64475"/>
                  </a:lnTo>
                  <a:lnTo>
                    <a:pt x="285473" y="78639"/>
                  </a:lnTo>
                  <a:lnTo>
                    <a:pt x="285750" y="108966"/>
                  </a:lnTo>
                  <a:close/>
                </a:path>
                <a:path w="745236" h="136398">
                  <a:moveTo>
                    <a:pt x="285750" y="128778"/>
                  </a:moveTo>
                  <a:lnTo>
                    <a:pt x="285750" y="108966"/>
                  </a:lnTo>
                  <a:lnTo>
                    <a:pt x="278892" y="115824"/>
                  </a:lnTo>
                  <a:lnTo>
                    <a:pt x="272034" y="120396"/>
                  </a:lnTo>
                  <a:lnTo>
                    <a:pt x="264414" y="120396"/>
                  </a:lnTo>
                  <a:lnTo>
                    <a:pt x="252571" y="116157"/>
                  </a:lnTo>
                  <a:lnTo>
                    <a:pt x="245327" y="105095"/>
                  </a:lnTo>
                  <a:lnTo>
                    <a:pt x="242406" y="89694"/>
                  </a:lnTo>
                  <a:lnTo>
                    <a:pt x="242406" y="133237"/>
                  </a:lnTo>
                  <a:lnTo>
                    <a:pt x="244477" y="134493"/>
                  </a:lnTo>
                  <a:lnTo>
                    <a:pt x="254680" y="136392"/>
                  </a:lnTo>
                  <a:lnTo>
                    <a:pt x="267125" y="134084"/>
                  </a:lnTo>
                  <a:lnTo>
                    <a:pt x="278264" y="127751"/>
                  </a:lnTo>
                  <a:lnTo>
                    <a:pt x="285750" y="128778"/>
                  </a:lnTo>
                  <a:close/>
                </a:path>
                <a:path w="745236" h="136398">
                  <a:moveTo>
                    <a:pt x="320040" y="133350"/>
                  </a:moveTo>
                  <a:lnTo>
                    <a:pt x="320040" y="124206"/>
                  </a:lnTo>
                  <a:lnTo>
                    <a:pt x="319278" y="124206"/>
                  </a:lnTo>
                  <a:lnTo>
                    <a:pt x="315468" y="123444"/>
                  </a:lnTo>
                  <a:lnTo>
                    <a:pt x="306324" y="120396"/>
                  </a:lnTo>
                  <a:lnTo>
                    <a:pt x="306324" y="1524"/>
                  </a:lnTo>
                  <a:lnTo>
                    <a:pt x="305562" y="0"/>
                  </a:lnTo>
                  <a:lnTo>
                    <a:pt x="271272" y="0"/>
                  </a:lnTo>
                  <a:lnTo>
                    <a:pt x="271272" y="9144"/>
                  </a:lnTo>
                  <a:lnTo>
                    <a:pt x="272796" y="9144"/>
                  </a:lnTo>
                  <a:lnTo>
                    <a:pt x="276606" y="9906"/>
                  </a:lnTo>
                  <a:lnTo>
                    <a:pt x="285750" y="12954"/>
                  </a:lnTo>
                  <a:lnTo>
                    <a:pt x="285750" y="131826"/>
                  </a:lnTo>
                  <a:lnTo>
                    <a:pt x="286512" y="133350"/>
                  </a:lnTo>
                  <a:lnTo>
                    <a:pt x="320040" y="133350"/>
                  </a:lnTo>
                  <a:close/>
                </a:path>
                <a:path w="745236" h="136398">
                  <a:moveTo>
                    <a:pt x="419100" y="83820"/>
                  </a:moveTo>
                  <a:lnTo>
                    <a:pt x="416675" y="65705"/>
                  </a:lnTo>
                  <a:lnTo>
                    <a:pt x="410199" y="52257"/>
                  </a:lnTo>
                  <a:lnTo>
                    <a:pt x="400866" y="43332"/>
                  </a:lnTo>
                  <a:lnTo>
                    <a:pt x="389872" y="38786"/>
                  </a:lnTo>
                  <a:lnTo>
                    <a:pt x="375336" y="40092"/>
                  </a:lnTo>
                  <a:lnTo>
                    <a:pt x="364025" y="44837"/>
                  </a:lnTo>
                  <a:lnTo>
                    <a:pt x="354640" y="52285"/>
                  </a:lnTo>
                  <a:lnTo>
                    <a:pt x="353568" y="1524"/>
                  </a:lnTo>
                  <a:lnTo>
                    <a:pt x="352806" y="0"/>
                  </a:lnTo>
                  <a:lnTo>
                    <a:pt x="318516" y="0"/>
                  </a:lnTo>
                  <a:lnTo>
                    <a:pt x="317754" y="762"/>
                  </a:lnTo>
                  <a:lnTo>
                    <a:pt x="317754" y="9144"/>
                  </a:lnTo>
                  <a:lnTo>
                    <a:pt x="319278" y="9144"/>
                  </a:lnTo>
                  <a:lnTo>
                    <a:pt x="323088" y="9906"/>
                  </a:lnTo>
                  <a:lnTo>
                    <a:pt x="332232" y="12954"/>
                  </a:lnTo>
                  <a:lnTo>
                    <a:pt x="332232" y="126492"/>
                  </a:lnTo>
                  <a:lnTo>
                    <a:pt x="336042" y="128016"/>
                  </a:lnTo>
                  <a:lnTo>
                    <a:pt x="345640" y="132175"/>
                  </a:lnTo>
                  <a:lnTo>
                    <a:pt x="353568" y="134090"/>
                  </a:lnTo>
                  <a:lnTo>
                    <a:pt x="353568" y="65573"/>
                  </a:lnTo>
                  <a:lnTo>
                    <a:pt x="359664" y="58674"/>
                  </a:lnTo>
                  <a:lnTo>
                    <a:pt x="366522" y="54102"/>
                  </a:lnTo>
                  <a:lnTo>
                    <a:pt x="374904" y="54102"/>
                  </a:lnTo>
                  <a:lnTo>
                    <a:pt x="386812" y="58532"/>
                  </a:lnTo>
                  <a:lnTo>
                    <a:pt x="393715" y="69932"/>
                  </a:lnTo>
                  <a:lnTo>
                    <a:pt x="396208" y="85467"/>
                  </a:lnTo>
                  <a:lnTo>
                    <a:pt x="396240" y="87630"/>
                  </a:lnTo>
                  <a:lnTo>
                    <a:pt x="396240" y="127342"/>
                  </a:lnTo>
                  <a:lnTo>
                    <a:pt x="403179" y="123094"/>
                  </a:lnTo>
                  <a:lnTo>
                    <a:pt x="411416" y="113669"/>
                  </a:lnTo>
                  <a:lnTo>
                    <a:pt x="416633" y="102077"/>
                  </a:lnTo>
                  <a:lnTo>
                    <a:pt x="418950" y="88611"/>
                  </a:lnTo>
                  <a:lnTo>
                    <a:pt x="419100" y="83820"/>
                  </a:lnTo>
                  <a:close/>
                </a:path>
                <a:path w="745236" h="136398">
                  <a:moveTo>
                    <a:pt x="396240" y="127342"/>
                  </a:moveTo>
                  <a:lnTo>
                    <a:pt x="396240" y="87630"/>
                  </a:lnTo>
                  <a:lnTo>
                    <a:pt x="393473" y="105475"/>
                  </a:lnTo>
                  <a:lnTo>
                    <a:pt x="386186" y="117122"/>
                  </a:lnTo>
                  <a:lnTo>
                    <a:pt x="375897" y="122786"/>
                  </a:lnTo>
                  <a:lnTo>
                    <a:pt x="360436" y="118806"/>
                  </a:lnTo>
                  <a:lnTo>
                    <a:pt x="354447" y="107843"/>
                  </a:lnTo>
                  <a:lnTo>
                    <a:pt x="353568" y="65573"/>
                  </a:lnTo>
                  <a:lnTo>
                    <a:pt x="353568" y="134090"/>
                  </a:lnTo>
                  <a:lnTo>
                    <a:pt x="359146" y="135436"/>
                  </a:lnTo>
                  <a:lnTo>
                    <a:pt x="377164" y="134271"/>
                  </a:lnTo>
                  <a:lnTo>
                    <a:pt x="391802" y="130059"/>
                  </a:lnTo>
                  <a:lnTo>
                    <a:pt x="396240" y="127342"/>
                  </a:lnTo>
                  <a:close/>
                </a:path>
                <a:path w="745236" h="136398">
                  <a:moveTo>
                    <a:pt x="602742" y="128778"/>
                  </a:moveTo>
                  <a:lnTo>
                    <a:pt x="602742" y="108943"/>
                  </a:lnTo>
                  <a:lnTo>
                    <a:pt x="594360" y="117348"/>
                  </a:lnTo>
                  <a:lnTo>
                    <a:pt x="589026" y="120396"/>
                  </a:lnTo>
                  <a:lnTo>
                    <a:pt x="580442" y="120316"/>
                  </a:lnTo>
                  <a:lnTo>
                    <a:pt x="569335" y="115920"/>
                  </a:lnTo>
                  <a:lnTo>
                    <a:pt x="565162" y="103259"/>
                  </a:lnTo>
                  <a:lnTo>
                    <a:pt x="564642" y="42672"/>
                  </a:lnTo>
                  <a:lnTo>
                    <a:pt x="563880" y="41148"/>
                  </a:lnTo>
                  <a:lnTo>
                    <a:pt x="530352" y="41148"/>
                  </a:lnTo>
                  <a:lnTo>
                    <a:pt x="530352" y="50292"/>
                  </a:lnTo>
                  <a:lnTo>
                    <a:pt x="531114" y="50292"/>
                  </a:lnTo>
                  <a:lnTo>
                    <a:pt x="534924" y="51054"/>
                  </a:lnTo>
                  <a:lnTo>
                    <a:pt x="544068" y="54102"/>
                  </a:lnTo>
                  <a:lnTo>
                    <a:pt x="544068" y="100311"/>
                  </a:lnTo>
                  <a:lnTo>
                    <a:pt x="546996" y="120283"/>
                  </a:lnTo>
                  <a:lnTo>
                    <a:pt x="554574" y="131350"/>
                  </a:lnTo>
                  <a:lnTo>
                    <a:pt x="564732" y="135747"/>
                  </a:lnTo>
                  <a:lnTo>
                    <a:pt x="565162" y="135847"/>
                  </a:lnTo>
                  <a:lnTo>
                    <a:pt x="580442" y="134702"/>
                  </a:lnTo>
                  <a:lnTo>
                    <a:pt x="591778" y="130383"/>
                  </a:lnTo>
                  <a:lnTo>
                    <a:pt x="600852" y="123136"/>
                  </a:lnTo>
                  <a:lnTo>
                    <a:pt x="602742" y="128778"/>
                  </a:lnTo>
                  <a:close/>
                </a:path>
                <a:path w="745236" h="136398">
                  <a:moveTo>
                    <a:pt x="637032" y="133350"/>
                  </a:moveTo>
                  <a:lnTo>
                    <a:pt x="637032" y="124206"/>
                  </a:lnTo>
                  <a:lnTo>
                    <a:pt x="636270" y="124206"/>
                  </a:lnTo>
                  <a:lnTo>
                    <a:pt x="632460" y="123444"/>
                  </a:lnTo>
                  <a:lnTo>
                    <a:pt x="623316" y="120396"/>
                  </a:lnTo>
                  <a:lnTo>
                    <a:pt x="623316" y="42672"/>
                  </a:lnTo>
                  <a:lnTo>
                    <a:pt x="622554" y="41148"/>
                  </a:lnTo>
                  <a:lnTo>
                    <a:pt x="588264" y="41148"/>
                  </a:lnTo>
                  <a:lnTo>
                    <a:pt x="588264" y="50292"/>
                  </a:lnTo>
                  <a:lnTo>
                    <a:pt x="589788" y="50292"/>
                  </a:lnTo>
                  <a:lnTo>
                    <a:pt x="592836" y="51054"/>
                  </a:lnTo>
                  <a:lnTo>
                    <a:pt x="602742" y="54102"/>
                  </a:lnTo>
                  <a:lnTo>
                    <a:pt x="602742" y="131826"/>
                  </a:lnTo>
                  <a:lnTo>
                    <a:pt x="603504" y="133350"/>
                  </a:lnTo>
                  <a:lnTo>
                    <a:pt x="637032" y="133350"/>
                  </a:lnTo>
                  <a:close/>
                </a:path>
                <a:path w="745236" h="136398">
                  <a:moveTo>
                    <a:pt x="710184" y="108966"/>
                  </a:moveTo>
                  <a:lnTo>
                    <a:pt x="710184" y="45347"/>
                  </a:lnTo>
                  <a:lnTo>
                    <a:pt x="707136" y="42672"/>
                  </a:lnTo>
                  <a:lnTo>
                    <a:pt x="699516" y="38100"/>
                  </a:lnTo>
                  <a:lnTo>
                    <a:pt x="688848" y="38100"/>
                  </a:lnTo>
                  <a:lnTo>
                    <a:pt x="648789" y="66068"/>
                  </a:lnTo>
                  <a:lnTo>
                    <a:pt x="644967" y="82788"/>
                  </a:lnTo>
                  <a:lnTo>
                    <a:pt x="646717" y="103363"/>
                  </a:lnTo>
                  <a:lnTo>
                    <a:pt x="651822" y="118443"/>
                  </a:lnTo>
                  <a:lnTo>
                    <a:pt x="659504" y="128596"/>
                  </a:lnTo>
                  <a:lnTo>
                    <a:pt x="666840" y="133076"/>
                  </a:lnTo>
                  <a:lnTo>
                    <a:pt x="666840" y="89694"/>
                  </a:lnTo>
                  <a:lnTo>
                    <a:pt x="669043" y="71367"/>
                  </a:lnTo>
                  <a:lnTo>
                    <a:pt x="675238" y="58976"/>
                  </a:lnTo>
                  <a:lnTo>
                    <a:pt x="684573" y="52657"/>
                  </a:lnTo>
                  <a:lnTo>
                    <a:pt x="698757" y="55454"/>
                  </a:lnTo>
                  <a:lnTo>
                    <a:pt x="706727" y="64554"/>
                  </a:lnTo>
                  <a:lnTo>
                    <a:pt x="709921" y="78803"/>
                  </a:lnTo>
                  <a:lnTo>
                    <a:pt x="710184" y="108966"/>
                  </a:lnTo>
                  <a:close/>
                </a:path>
                <a:path w="745236" h="136398">
                  <a:moveTo>
                    <a:pt x="710184" y="128778"/>
                  </a:moveTo>
                  <a:lnTo>
                    <a:pt x="710184" y="108966"/>
                  </a:lnTo>
                  <a:lnTo>
                    <a:pt x="704088" y="115824"/>
                  </a:lnTo>
                  <a:lnTo>
                    <a:pt x="697230" y="120396"/>
                  </a:lnTo>
                  <a:lnTo>
                    <a:pt x="688848" y="120396"/>
                  </a:lnTo>
                  <a:lnTo>
                    <a:pt x="677005" y="116157"/>
                  </a:lnTo>
                  <a:lnTo>
                    <a:pt x="669761" y="105095"/>
                  </a:lnTo>
                  <a:lnTo>
                    <a:pt x="666840" y="89694"/>
                  </a:lnTo>
                  <a:lnTo>
                    <a:pt x="666840" y="133076"/>
                  </a:lnTo>
                  <a:lnTo>
                    <a:pt x="668986" y="134387"/>
                  </a:lnTo>
                  <a:lnTo>
                    <a:pt x="679492" y="136384"/>
                  </a:lnTo>
                  <a:lnTo>
                    <a:pt x="691768" y="134038"/>
                  </a:lnTo>
                  <a:lnTo>
                    <a:pt x="702912" y="127593"/>
                  </a:lnTo>
                  <a:lnTo>
                    <a:pt x="710184" y="128778"/>
                  </a:lnTo>
                  <a:close/>
                </a:path>
                <a:path w="745236" h="136398">
                  <a:moveTo>
                    <a:pt x="745236" y="131826"/>
                  </a:moveTo>
                  <a:lnTo>
                    <a:pt x="745236" y="124206"/>
                  </a:lnTo>
                  <a:lnTo>
                    <a:pt x="744474" y="124206"/>
                  </a:lnTo>
                  <a:lnTo>
                    <a:pt x="739902" y="123444"/>
                  </a:lnTo>
                  <a:lnTo>
                    <a:pt x="731520" y="120396"/>
                  </a:lnTo>
                  <a:lnTo>
                    <a:pt x="731520" y="1524"/>
                  </a:lnTo>
                  <a:lnTo>
                    <a:pt x="729996" y="0"/>
                  </a:lnTo>
                  <a:lnTo>
                    <a:pt x="696468" y="0"/>
                  </a:lnTo>
                  <a:lnTo>
                    <a:pt x="695706" y="762"/>
                  </a:lnTo>
                  <a:lnTo>
                    <a:pt x="695706" y="9144"/>
                  </a:lnTo>
                  <a:lnTo>
                    <a:pt x="697230" y="9144"/>
                  </a:lnTo>
                  <a:lnTo>
                    <a:pt x="701040" y="9906"/>
                  </a:lnTo>
                  <a:lnTo>
                    <a:pt x="710184" y="12954"/>
                  </a:lnTo>
                  <a:lnTo>
                    <a:pt x="710184" y="131826"/>
                  </a:lnTo>
                  <a:lnTo>
                    <a:pt x="710946" y="133350"/>
                  </a:lnTo>
                  <a:lnTo>
                    <a:pt x="744474" y="133350"/>
                  </a:lnTo>
                  <a:lnTo>
                    <a:pt x="745236" y="131826"/>
                  </a:lnTo>
                  <a:close/>
                </a:path>
                <a:path w="745236" h="136398">
                  <a:moveTo>
                    <a:pt x="524461" y="93108"/>
                  </a:moveTo>
                  <a:lnTo>
                    <a:pt x="512612" y="51176"/>
                  </a:lnTo>
                  <a:lnTo>
                    <a:pt x="489834" y="38811"/>
                  </a:lnTo>
                  <a:lnTo>
                    <a:pt x="471345" y="40431"/>
                  </a:lnTo>
                  <a:lnTo>
                    <a:pt x="438175" y="63630"/>
                  </a:lnTo>
                  <a:lnTo>
                    <a:pt x="432069" y="87774"/>
                  </a:lnTo>
                  <a:lnTo>
                    <a:pt x="433620" y="102529"/>
                  </a:lnTo>
                  <a:lnTo>
                    <a:pt x="438380" y="115526"/>
                  </a:lnTo>
                  <a:lnTo>
                    <a:pt x="446479" y="126001"/>
                  </a:lnTo>
                  <a:lnTo>
                    <a:pt x="454545" y="131012"/>
                  </a:lnTo>
                  <a:lnTo>
                    <a:pt x="454545" y="94063"/>
                  </a:lnTo>
                  <a:lnTo>
                    <a:pt x="456103" y="75488"/>
                  </a:lnTo>
                  <a:lnTo>
                    <a:pt x="461148" y="62023"/>
                  </a:lnTo>
                  <a:lnTo>
                    <a:pt x="469321" y="54033"/>
                  </a:lnTo>
                  <a:lnTo>
                    <a:pt x="485356" y="55343"/>
                  </a:lnTo>
                  <a:lnTo>
                    <a:pt x="495992" y="61941"/>
                  </a:lnTo>
                  <a:lnTo>
                    <a:pt x="501883" y="72827"/>
                  </a:lnTo>
                  <a:lnTo>
                    <a:pt x="501883" y="129373"/>
                  </a:lnTo>
                  <a:lnTo>
                    <a:pt x="504964" y="127860"/>
                  </a:lnTo>
                  <a:lnTo>
                    <a:pt x="514581" y="118396"/>
                  </a:lnTo>
                  <a:lnTo>
                    <a:pt x="521071" y="106543"/>
                  </a:lnTo>
                  <a:lnTo>
                    <a:pt x="524461" y="93108"/>
                  </a:lnTo>
                  <a:close/>
                </a:path>
                <a:path w="745236" h="136398">
                  <a:moveTo>
                    <a:pt x="501883" y="129373"/>
                  </a:moveTo>
                  <a:lnTo>
                    <a:pt x="501883" y="72827"/>
                  </a:lnTo>
                  <a:lnTo>
                    <a:pt x="501489" y="93226"/>
                  </a:lnTo>
                  <a:lnTo>
                    <a:pt x="498074" y="108066"/>
                  </a:lnTo>
                  <a:lnTo>
                    <a:pt x="491914" y="117627"/>
                  </a:lnTo>
                  <a:lnTo>
                    <a:pt x="483283" y="122186"/>
                  </a:lnTo>
                  <a:lnTo>
                    <a:pt x="478536" y="122682"/>
                  </a:lnTo>
                  <a:lnTo>
                    <a:pt x="466782" y="119003"/>
                  </a:lnTo>
                  <a:lnTo>
                    <a:pt x="458632" y="108964"/>
                  </a:lnTo>
                  <a:lnTo>
                    <a:pt x="454545" y="94063"/>
                  </a:lnTo>
                  <a:lnTo>
                    <a:pt x="454545" y="131012"/>
                  </a:lnTo>
                  <a:lnTo>
                    <a:pt x="458049" y="133188"/>
                  </a:lnTo>
                  <a:lnTo>
                    <a:pt x="473220" y="136323"/>
                  </a:lnTo>
                  <a:lnTo>
                    <a:pt x="476250" y="136398"/>
                  </a:lnTo>
                  <a:lnTo>
                    <a:pt x="492196" y="134129"/>
                  </a:lnTo>
                  <a:lnTo>
                    <a:pt x="501883" y="129373"/>
                  </a:lnTo>
                  <a:close/>
                </a:path>
              </a:pathLst>
            </a:custGeom>
            <a:solidFill>
              <a:srgbClr val="006991"/>
            </a:solidFill>
          </p:spPr>
          <p:txBody>
            <a:bodyPr wrap="square" lIns="0" tIns="0" rIns="0" bIns="0" rtlCol="0">
              <a:noAutofit/>
            </a:bodyPr>
            <a:lstStyle/>
            <a:p>
              <a:endParaRPr sz="1600"/>
            </a:p>
          </p:txBody>
        </p:sp>
        <p:sp>
          <p:nvSpPr>
            <p:cNvPr id="3" name="object 3"/>
            <p:cNvSpPr/>
            <p:nvPr/>
          </p:nvSpPr>
          <p:spPr>
            <a:xfrm>
              <a:off x="7653251" y="5575823"/>
              <a:ext cx="311727" cy="85976"/>
            </a:xfrm>
            <a:custGeom>
              <a:avLst/>
              <a:gdLst/>
              <a:ahLst/>
              <a:cxnLst/>
              <a:rect l="l" t="t" r="r" b="b"/>
              <a:pathLst>
                <a:path w="342900" h="97439">
                  <a:moveTo>
                    <a:pt x="342900" y="22098"/>
                  </a:moveTo>
                  <a:lnTo>
                    <a:pt x="342900" y="3810"/>
                  </a:lnTo>
                  <a:lnTo>
                    <a:pt x="342138" y="3810"/>
                  </a:lnTo>
                  <a:lnTo>
                    <a:pt x="335280" y="1524"/>
                  </a:lnTo>
                  <a:lnTo>
                    <a:pt x="327660" y="0"/>
                  </a:lnTo>
                  <a:lnTo>
                    <a:pt x="319278" y="0"/>
                  </a:lnTo>
                  <a:lnTo>
                    <a:pt x="300861" y="2556"/>
                  </a:lnTo>
                  <a:lnTo>
                    <a:pt x="287570" y="9425"/>
                  </a:lnTo>
                  <a:lnTo>
                    <a:pt x="278702" y="19409"/>
                  </a:lnTo>
                  <a:lnTo>
                    <a:pt x="273557" y="31310"/>
                  </a:lnTo>
                  <a:lnTo>
                    <a:pt x="271433" y="43930"/>
                  </a:lnTo>
                  <a:lnTo>
                    <a:pt x="272368" y="58227"/>
                  </a:lnTo>
                  <a:lnTo>
                    <a:pt x="275732" y="71513"/>
                  </a:lnTo>
                  <a:lnTo>
                    <a:pt x="282105" y="82966"/>
                  </a:lnTo>
                  <a:lnTo>
                    <a:pt x="292068" y="91764"/>
                  </a:lnTo>
                  <a:lnTo>
                    <a:pt x="292205" y="91815"/>
                  </a:lnTo>
                  <a:lnTo>
                    <a:pt x="292205" y="55234"/>
                  </a:lnTo>
                  <a:lnTo>
                    <a:pt x="294166" y="36615"/>
                  </a:lnTo>
                  <a:lnTo>
                    <a:pt x="300311" y="24499"/>
                  </a:lnTo>
                  <a:lnTo>
                    <a:pt x="310173" y="18161"/>
                  </a:lnTo>
                  <a:lnTo>
                    <a:pt x="328643" y="18395"/>
                  </a:lnTo>
                  <a:lnTo>
                    <a:pt x="337111" y="20745"/>
                  </a:lnTo>
                  <a:lnTo>
                    <a:pt x="339852" y="22098"/>
                  </a:lnTo>
                  <a:lnTo>
                    <a:pt x="340614" y="22860"/>
                  </a:lnTo>
                  <a:lnTo>
                    <a:pt x="342138" y="22860"/>
                  </a:lnTo>
                  <a:lnTo>
                    <a:pt x="342900" y="22098"/>
                  </a:lnTo>
                  <a:close/>
                </a:path>
                <a:path w="342900" h="97439">
                  <a:moveTo>
                    <a:pt x="342900" y="93726"/>
                  </a:moveTo>
                  <a:lnTo>
                    <a:pt x="342900" y="76200"/>
                  </a:lnTo>
                  <a:lnTo>
                    <a:pt x="342138" y="75438"/>
                  </a:lnTo>
                  <a:lnTo>
                    <a:pt x="340614" y="75438"/>
                  </a:lnTo>
                  <a:lnTo>
                    <a:pt x="339852" y="76200"/>
                  </a:lnTo>
                  <a:lnTo>
                    <a:pt x="335280" y="78486"/>
                  </a:lnTo>
                  <a:lnTo>
                    <a:pt x="329184" y="80772"/>
                  </a:lnTo>
                  <a:lnTo>
                    <a:pt x="320040" y="80772"/>
                  </a:lnTo>
                  <a:lnTo>
                    <a:pt x="306309" y="77934"/>
                  </a:lnTo>
                  <a:lnTo>
                    <a:pt x="296829" y="69421"/>
                  </a:lnTo>
                  <a:lnTo>
                    <a:pt x="292205" y="55234"/>
                  </a:lnTo>
                  <a:lnTo>
                    <a:pt x="292205" y="91815"/>
                  </a:lnTo>
                  <a:lnTo>
                    <a:pt x="306204" y="97083"/>
                  </a:lnTo>
                  <a:lnTo>
                    <a:pt x="325053" y="97439"/>
                  </a:lnTo>
                  <a:lnTo>
                    <a:pt x="335660" y="96354"/>
                  </a:lnTo>
                  <a:lnTo>
                    <a:pt x="342138" y="93726"/>
                  </a:lnTo>
                  <a:lnTo>
                    <a:pt x="342900" y="93726"/>
                  </a:lnTo>
                  <a:close/>
                </a:path>
                <a:path w="342900" h="97439">
                  <a:moveTo>
                    <a:pt x="91439" y="94488"/>
                  </a:moveTo>
                  <a:lnTo>
                    <a:pt x="91439" y="3810"/>
                  </a:lnTo>
                  <a:lnTo>
                    <a:pt x="90678" y="3048"/>
                  </a:lnTo>
                  <a:lnTo>
                    <a:pt x="71628" y="3048"/>
                  </a:lnTo>
                  <a:lnTo>
                    <a:pt x="70865" y="3810"/>
                  </a:lnTo>
                  <a:lnTo>
                    <a:pt x="70865" y="67409"/>
                  </a:lnTo>
                  <a:lnTo>
                    <a:pt x="65532" y="76200"/>
                  </a:lnTo>
                  <a:lnTo>
                    <a:pt x="57911" y="80010"/>
                  </a:lnTo>
                  <a:lnTo>
                    <a:pt x="49529" y="80010"/>
                  </a:lnTo>
                  <a:lnTo>
                    <a:pt x="37832" y="75071"/>
                  </a:lnTo>
                  <a:lnTo>
                    <a:pt x="34462" y="61467"/>
                  </a:lnTo>
                  <a:lnTo>
                    <a:pt x="34289" y="3810"/>
                  </a:lnTo>
                  <a:lnTo>
                    <a:pt x="33528" y="3048"/>
                  </a:lnTo>
                  <a:lnTo>
                    <a:pt x="0" y="3048"/>
                  </a:lnTo>
                  <a:lnTo>
                    <a:pt x="0" y="12192"/>
                  </a:lnTo>
                  <a:lnTo>
                    <a:pt x="761" y="12192"/>
                  </a:lnTo>
                  <a:lnTo>
                    <a:pt x="5334" y="12954"/>
                  </a:lnTo>
                  <a:lnTo>
                    <a:pt x="13715" y="16002"/>
                  </a:lnTo>
                  <a:lnTo>
                    <a:pt x="13715" y="58621"/>
                  </a:lnTo>
                  <a:lnTo>
                    <a:pt x="16336" y="79054"/>
                  </a:lnTo>
                  <a:lnTo>
                    <a:pt x="23274" y="91191"/>
                  </a:lnTo>
                  <a:lnTo>
                    <a:pt x="33145" y="96959"/>
                  </a:lnTo>
                  <a:lnTo>
                    <a:pt x="50232" y="96514"/>
                  </a:lnTo>
                  <a:lnTo>
                    <a:pt x="61392" y="92753"/>
                  </a:lnTo>
                  <a:lnTo>
                    <a:pt x="69295" y="85780"/>
                  </a:lnTo>
                  <a:lnTo>
                    <a:pt x="71628" y="83820"/>
                  </a:lnTo>
                  <a:lnTo>
                    <a:pt x="71628" y="94488"/>
                  </a:lnTo>
                  <a:lnTo>
                    <a:pt x="72389" y="95250"/>
                  </a:lnTo>
                  <a:lnTo>
                    <a:pt x="90678" y="95250"/>
                  </a:lnTo>
                  <a:lnTo>
                    <a:pt x="91439" y="94488"/>
                  </a:lnTo>
                  <a:close/>
                </a:path>
                <a:path w="342900" h="97439">
                  <a:moveTo>
                    <a:pt x="251460" y="95250"/>
                  </a:moveTo>
                  <a:lnTo>
                    <a:pt x="251460" y="39629"/>
                  </a:lnTo>
                  <a:lnTo>
                    <a:pt x="248836" y="19212"/>
                  </a:lnTo>
                  <a:lnTo>
                    <a:pt x="241888" y="7088"/>
                  </a:lnTo>
                  <a:lnTo>
                    <a:pt x="232005" y="1330"/>
                  </a:lnTo>
                  <a:lnTo>
                    <a:pt x="215127" y="1737"/>
                  </a:lnTo>
                  <a:lnTo>
                    <a:pt x="203216" y="5063"/>
                  </a:lnTo>
                  <a:lnTo>
                    <a:pt x="194359" y="11136"/>
                  </a:lnTo>
                  <a:lnTo>
                    <a:pt x="182994" y="4056"/>
                  </a:lnTo>
                  <a:lnTo>
                    <a:pt x="170927" y="458"/>
                  </a:lnTo>
                  <a:lnTo>
                    <a:pt x="155236" y="1783"/>
                  </a:lnTo>
                  <a:lnTo>
                    <a:pt x="144625" y="6752"/>
                  </a:lnTo>
                  <a:lnTo>
                    <a:pt x="136397" y="14478"/>
                  </a:lnTo>
                  <a:lnTo>
                    <a:pt x="136397" y="3810"/>
                  </a:lnTo>
                  <a:lnTo>
                    <a:pt x="135636" y="3048"/>
                  </a:lnTo>
                  <a:lnTo>
                    <a:pt x="117347" y="3048"/>
                  </a:lnTo>
                  <a:lnTo>
                    <a:pt x="117347" y="95250"/>
                  </a:lnTo>
                  <a:lnTo>
                    <a:pt x="136397" y="95250"/>
                  </a:lnTo>
                  <a:lnTo>
                    <a:pt x="137160" y="94488"/>
                  </a:lnTo>
                  <a:lnTo>
                    <a:pt x="137160" y="30199"/>
                  </a:lnTo>
                  <a:lnTo>
                    <a:pt x="143256" y="22098"/>
                  </a:lnTo>
                  <a:lnTo>
                    <a:pt x="150114" y="18288"/>
                  </a:lnTo>
                  <a:lnTo>
                    <a:pt x="158496" y="18288"/>
                  </a:lnTo>
                  <a:lnTo>
                    <a:pt x="170710" y="23113"/>
                  </a:lnTo>
                  <a:lnTo>
                    <a:pt x="174296" y="36421"/>
                  </a:lnTo>
                  <a:lnTo>
                    <a:pt x="174498" y="95250"/>
                  </a:lnTo>
                  <a:lnTo>
                    <a:pt x="194310" y="95250"/>
                  </a:lnTo>
                  <a:lnTo>
                    <a:pt x="194310" y="30199"/>
                  </a:lnTo>
                  <a:lnTo>
                    <a:pt x="200406" y="22098"/>
                  </a:lnTo>
                  <a:lnTo>
                    <a:pt x="207264" y="18288"/>
                  </a:lnTo>
                  <a:lnTo>
                    <a:pt x="215646" y="18288"/>
                  </a:lnTo>
                  <a:lnTo>
                    <a:pt x="227860" y="23113"/>
                  </a:lnTo>
                  <a:lnTo>
                    <a:pt x="231446" y="36421"/>
                  </a:lnTo>
                  <a:lnTo>
                    <a:pt x="231648" y="94488"/>
                  </a:lnTo>
                  <a:lnTo>
                    <a:pt x="232410" y="95250"/>
                  </a:lnTo>
                  <a:lnTo>
                    <a:pt x="251460" y="95250"/>
                  </a:lnTo>
                  <a:close/>
                </a:path>
              </a:pathLst>
            </a:custGeom>
            <a:solidFill>
              <a:srgbClr val="00AFDC"/>
            </a:solidFill>
          </p:spPr>
          <p:txBody>
            <a:bodyPr wrap="square" lIns="0" tIns="0" rIns="0" bIns="0" rtlCol="0">
              <a:noAutofit/>
            </a:bodyPr>
            <a:lstStyle/>
            <a:p>
              <a:endParaRPr sz="1600"/>
            </a:p>
          </p:txBody>
        </p:sp>
        <p:sp>
          <p:nvSpPr>
            <p:cNvPr id="6" name="object 6"/>
            <p:cNvSpPr/>
            <p:nvPr/>
          </p:nvSpPr>
          <p:spPr>
            <a:xfrm>
              <a:off x="811876" y="1376979"/>
              <a:ext cx="7406639" cy="322729"/>
            </a:xfrm>
            <a:custGeom>
              <a:avLst/>
              <a:gdLst/>
              <a:ahLst/>
              <a:cxnLst/>
              <a:rect l="l" t="t" r="r" b="b"/>
              <a:pathLst>
                <a:path w="8147303" h="365760">
                  <a:moveTo>
                    <a:pt x="0" y="0"/>
                  </a:moveTo>
                  <a:lnTo>
                    <a:pt x="0" y="365760"/>
                  </a:lnTo>
                  <a:lnTo>
                    <a:pt x="8147303" y="365760"/>
                  </a:lnTo>
                  <a:lnTo>
                    <a:pt x="8147303" y="0"/>
                  </a:lnTo>
                  <a:lnTo>
                    <a:pt x="0" y="0"/>
                  </a:lnTo>
                  <a:close/>
                </a:path>
              </a:pathLst>
            </a:custGeom>
            <a:solidFill>
              <a:srgbClr val="006991"/>
            </a:solidFill>
          </p:spPr>
          <p:txBody>
            <a:bodyPr wrap="square" lIns="0" tIns="0" rIns="0" bIns="0" rtlCol="0">
              <a:noAutofit/>
            </a:bodyPr>
            <a:lstStyle/>
            <a:p>
              <a:endParaRPr/>
            </a:p>
          </p:txBody>
        </p:sp>
        <p:sp>
          <p:nvSpPr>
            <p:cNvPr id="7" name="object 7"/>
            <p:cNvSpPr/>
            <p:nvPr/>
          </p:nvSpPr>
          <p:spPr>
            <a:xfrm>
              <a:off x="805136" y="1667882"/>
              <a:ext cx="7406639" cy="2151529"/>
            </a:xfrm>
            <a:custGeom>
              <a:avLst/>
              <a:gdLst/>
              <a:ahLst/>
              <a:cxnLst/>
              <a:rect l="l" t="t" r="r" b="b"/>
              <a:pathLst>
                <a:path w="8147303" h="2438400">
                  <a:moveTo>
                    <a:pt x="0" y="0"/>
                  </a:moveTo>
                  <a:lnTo>
                    <a:pt x="0" y="2438400"/>
                  </a:lnTo>
                  <a:lnTo>
                    <a:pt x="8147303" y="2438400"/>
                  </a:lnTo>
                  <a:lnTo>
                    <a:pt x="8147303" y="0"/>
                  </a:lnTo>
                  <a:lnTo>
                    <a:pt x="0" y="0"/>
                  </a:lnTo>
                  <a:close/>
                </a:path>
              </a:pathLst>
            </a:custGeom>
            <a:solidFill>
              <a:srgbClr val="CBD4DC"/>
            </a:solidFill>
          </p:spPr>
          <p:txBody>
            <a:bodyPr wrap="square" lIns="0" tIns="0" rIns="0" bIns="0" rtlCol="0">
              <a:noAutofit/>
            </a:bodyPr>
            <a:lstStyle/>
            <a:p>
              <a:endParaRPr sz="1600"/>
            </a:p>
          </p:txBody>
        </p:sp>
        <p:sp>
          <p:nvSpPr>
            <p:cNvPr id="8" name="object 8"/>
            <p:cNvSpPr/>
            <p:nvPr/>
          </p:nvSpPr>
          <p:spPr>
            <a:xfrm>
              <a:off x="811876" y="3851236"/>
              <a:ext cx="7406639" cy="1894691"/>
            </a:xfrm>
            <a:custGeom>
              <a:avLst/>
              <a:gdLst/>
              <a:ahLst/>
              <a:cxnLst/>
              <a:rect l="l" t="t" r="r" b="b"/>
              <a:pathLst>
                <a:path w="8147303" h="2147316">
                  <a:moveTo>
                    <a:pt x="0" y="0"/>
                  </a:moveTo>
                  <a:lnTo>
                    <a:pt x="0" y="2147316"/>
                  </a:lnTo>
                  <a:lnTo>
                    <a:pt x="8147303" y="2147316"/>
                  </a:lnTo>
                  <a:lnTo>
                    <a:pt x="8147303" y="0"/>
                  </a:lnTo>
                  <a:lnTo>
                    <a:pt x="0" y="0"/>
                  </a:lnTo>
                  <a:close/>
                </a:path>
              </a:pathLst>
            </a:custGeom>
            <a:solidFill>
              <a:srgbClr val="E7EBEE"/>
            </a:solidFill>
          </p:spPr>
          <p:txBody>
            <a:bodyPr wrap="square" lIns="0" tIns="0" rIns="0" bIns="0" rtlCol="0">
              <a:noAutofit/>
            </a:bodyPr>
            <a:lstStyle/>
            <a:p>
              <a:endParaRPr/>
            </a:p>
          </p:txBody>
        </p:sp>
        <p:sp>
          <p:nvSpPr>
            <p:cNvPr id="9" name="object 9"/>
            <p:cNvSpPr/>
            <p:nvPr/>
          </p:nvSpPr>
          <p:spPr>
            <a:xfrm>
              <a:off x="2663535" y="1371600"/>
              <a:ext cx="0" cy="4380379"/>
            </a:xfrm>
            <a:custGeom>
              <a:avLst/>
              <a:gdLst/>
              <a:ahLst/>
              <a:cxnLst/>
              <a:rect l="l" t="t" r="r" b="b"/>
              <a:pathLst>
                <a:path h="4964430">
                  <a:moveTo>
                    <a:pt x="0" y="0"/>
                  </a:moveTo>
                  <a:lnTo>
                    <a:pt x="0" y="4964430"/>
                  </a:lnTo>
                </a:path>
              </a:pathLst>
            </a:custGeom>
            <a:ln w="12700">
              <a:solidFill>
                <a:srgbClr val="FFFFFF"/>
              </a:solidFill>
            </a:ln>
          </p:spPr>
          <p:txBody>
            <a:bodyPr wrap="square" lIns="0" tIns="0" rIns="0" bIns="0" rtlCol="0">
              <a:noAutofit/>
            </a:bodyPr>
            <a:lstStyle/>
            <a:p>
              <a:endParaRPr/>
            </a:p>
          </p:txBody>
        </p:sp>
        <p:sp>
          <p:nvSpPr>
            <p:cNvPr id="10" name="object 10"/>
            <p:cNvSpPr/>
            <p:nvPr/>
          </p:nvSpPr>
          <p:spPr>
            <a:xfrm>
              <a:off x="4515195" y="1371600"/>
              <a:ext cx="0" cy="4380379"/>
            </a:xfrm>
            <a:custGeom>
              <a:avLst/>
              <a:gdLst/>
              <a:ahLst/>
              <a:cxnLst/>
              <a:rect l="l" t="t" r="r" b="b"/>
              <a:pathLst>
                <a:path h="4964430">
                  <a:moveTo>
                    <a:pt x="0" y="0"/>
                  </a:moveTo>
                  <a:lnTo>
                    <a:pt x="0" y="4964430"/>
                  </a:lnTo>
                </a:path>
              </a:pathLst>
            </a:custGeom>
            <a:ln w="12700">
              <a:solidFill>
                <a:srgbClr val="FFFFFF"/>
              </a:solidFill>
            </a:ln>
          </p:spPr>
          <p:txBody>
            <a:bodyPr wrap="square" lIns="0" tIns="0" rIns="0" bIns="0" rtlCol="0">
              <a:noAutofit/>
            </a:bodyPr>
            <a:lstStyle/>
            <a:p>
              <a:endParaRPr/>
            </a:p>
          </p:txBody>
        </p:sp>
        <p:sp>
          <p:nvSpPr>
            <p:cNvPr id="11" name="object 11"/>
            <p:cNvSpPr/>
            <p:nvPr/>
          </p:nvSpPr>
          <p:spPr>
            <a:xfrm>
              <a:off x="6366856" y="1371600"/>
              <a:ext cx="0" cy="4380379"/>
            </a:xfrm>
            <a:custGeom>
              <a:avLst/>
              <a:gdLst/>
              <a:ahLst/>
              <a:cxnLst/>
              <a:rect l="l" t="t" r="r" b="b"/>
              <a:pathLst>
                <a:path h="4964430">
                  <a:moveTo>
                    <a:pt x="0" y="0"/>
                  </a:moveTo>
                  <a:lnTo>
                    <a:pt x="0" y="4964430"/>
                  </a:lnTo>
                </a:path>
              </a:pathLst>
            </a:custGeom>
            <a:ln w="12700">
              <a:solidFill>
                <a:srgbClr val="FFFFFF"/>
              </a:solidFill>
            </a:ln>
          </p:spPr>
          <p:txBody>
            <a:bodyPr wrap="square" lIns="0" tIns="0" rIns="0" bIns="0" rtlCol="0">
              <a:noAutofit/>
            </a:bodyPr>
            <a:lstStyle/>
            <a:p>
              <a:endParaRPr/>
            </a:p>
          </p:txBody>
        </p:sp>
        <p:sp>
          <p:nvSpPr>
            <p:cNvPr id="12" name="object 12"/>
            <p:cNvSpPr/>
            <p:nvPr/>
          </p:nvSpPr>
          <p:spPr>
            <a:xfrm>
              <a:off x="806333" y="1699708"/>
              <a:ext cx="7417724" cy="0"/>
            </a:xfrm>
            <a:custGeom>
              <a:avLst/>
              <a:gdLst/>
              <a:ahLst/>
              <a:cxnLst/>
              <a:rect l="l" t="t" r="r" b="b"/>
              <a:pathLst>
                <a:path w="8159496">
                  <a:moveTo>
                    <a:pt x="0" y="0"/>
                  </a:moveTo>
                  <a:lnTo>
                    <a:pt x="8159496" y="0"/>
                  </a:lnTo>
                </a:path>
              </a:pathLst>
            </a:custGeom>
            <a:ln w="38100">
              <a:solidFill>
                <a:srgbClr val="FFFFFF"/>
              </a:solidFill>
            </a:ln>
          </p:spPr>
          <p:txBody>
            <a:bodyPr wrap="square" lIns="0" tIns="0" rIns="0" bIns="0" rtlCol="0">
              <a:noAutofit/>
            </a:bodyPr>
            <a:lstStyle/>
            <a:p>
              <a:endParaRPr sz="1600"/>
            </a:p>
          </p:txBody>
        </p:sp>
        <p:sp>
          <p:nvSpPr>
            <p:cNvPr id="13" name="object 13"/>
            <p:cNvSpPr/>
            <p:nvPr/>
          </p:nvSpPr>
          <p:spPr>
            <a:xfrm>
              <a:off x="806333" y="3851237"/>
              <a:ext cx="7417724" cy="0"/>
            </a:xfrm>
            <a:custGeom>
              <a:avLst/>
              <a:gdLst/>
              <a:ahLst/>
              <a:cxnLst/>
              <a:rect l="l" t="t" r="r" b="b"/>
              <a:pathLst>
                <a:path w="8159496">
                  <a:moveTo>
                    <a:pt x="0" y="0"/>
                  </a:moveTo>
                  <a:lnTo>
                    <a:pt x="8159496" y="0"/>
                  </a:lnTo>
                </a:path>
              </a:pathLst>
            </a:custGeom>
            <a:ln w="12700">
              <a:solidFill>
                <a:srgbClr val="FFFFFF"/>
              </a:solidFill>
            </a:ln>
          </p:spPr>
          <p:txBody>
            <a:bodyPr wrap="square" lIns="0" tIns="0" rIns="0" bIns="0" rtlCol="0">
              <a:noAutofit/>
            </a:bodyPr>
            <a:lstStyle/>
            <a:p>
              <a:endParaRPr sz="1600"/>
            </a:p>
          </p:txBody>
        </p:sp>
        <p:sp>
          <p:nvSpPr>
            <p:cNvPr id="14" name="object 14"/>
            <p:cNvSpPr/>
            <p:nvPr/>
          </p:nvSpPr>
          <p:spPr>
            <a:xfrm>
              <a:off x="811875" y="1371600"/>
              <a:ext cx="0" cy="4380379"/>
            </a:xfrm>
            <a:custGeom>
              <a:avLst/>
              <a:gdLst/>
              <a:ahLst/>
              <a:cxnLst/>
              <a:rect l="l" t="t" r="r" b="b"/>
              <a:pathLst>
                <a:path h="4964430">
                  <a:moveTo>
                    <a:pt x="0" y="0"/>
                  </a:moveTo>
                  <a:lnTo>
                    <a:pt x="0" y="4964430"/>
                  </a:lnTo>
                </a:path>
              </a:pathLst>
            </a:custGeom>
            <a:ln w="12700">
              <a:solidFill>
                <a:srgbClr val="FFFFFF"/>
              </a:solidFill>
            </a:ln>
          </p:spPr>
          <p:txBody>
            <a:bodyPr wrap="square" lIns="0" tIns="0" rIns="0" bIns="0" rtlCol="0">
              <a:noAutofit/>
            </a:bodyPr>
            <a:lstStyle/>
            <a:p>
              <a:endParaRPr/>
            </a:p>
          </p:txBody>
        </p:sp>
        <p:sp>
          <p:nvSpPr>
            <p:cNvPr id="15" name="object 15"/>
            <p:cNvSpPr/>
            <p:nvPr/>
          </p:nvSpPr>
          <p:spPr>
            <a:xfrm>
              <a:off x="8218516" y="1371600"/>
              <a:ext cx="0" cy="4380379"/>
            </a:xfrm>
            <a:custGeom>
              <a:avLst/>
              <a:gdLst/>
              <a:ahLst/>
              <a:cxnLst/>
              <a:rect l="l" t="t" r="r" b="b"/>
              <a:pathLst>
                <a:path h="4964430">
                  <a:moveTo>
                    <a:pt x="0" y="0"/>
                  </a:moveTo>
                  <a:lnTo>
                    <a:pt x="0" y="4964430"/>
                  </a:lnTo>
                </a:path>
              </a:pathLst>
            </a:custGeom>
            <a:ln w="12700">
              <a:solidFill>
                <a:srgbClr val="FFFFFF"/>
              </a:solidFill>
            </a:ln>
          </p:spPr>
          <p:txBody>
            <a:bodyPr wrap="square" lIns="0" tIns="0" rIns="0" bIns="0" rtlCol="0">
              <a:noAutofit/>
            </a:bodyPr>
            <a:lstStyle/>
            <a:p>
              <a:endParaRPr/>
            </a:p>
          </p:txBody>
        </p:sp>
        <p:sp>
          <p:nvSpPr>
            <p:cNvPr id="16" name="object 16"/>
            <p:cNvSpPr/>
            <p:nvPr/>
          </p:nvSpPr>
          <p:spPr>
            <a:xfrm>
              <a:off x="806333" y="1376979"/>
              <a:ext cx="7417724" cy="0"/>
            </a:xfrm>
            <a:custGeom>
              <a:avLst/>
              <a:gdLst/>
              <a:ahLst/>
              <a:cxnLst/>
              <a:rect l="l" t="t" r="r" b="b"/>
              <a:pathLst>
                <a:path w="8159496">
                  <a:moveTo>
                    <a:pt x="0" y="0"/>
                  </a:moveTo>
                  <a:lnTo>
                    <a:pt x="8159496" y="0"/>
                  </a:lnTo>
                </a:path>
              </a:pathLst>
            </a:custGeom>
            <a:ln w="12700">
              <a:solidFill>
                <a:srgbClr val="FFFFFF"/>
              </a:solidFill>
            </a:ln>
          </p:spPr>
          <p:txBody>
            <a:bodyPr wrap="square" lIns="0" tIns="0" rIns="0" bIns="0" rtlCol="0">
              <a:noAutofit/>
            </a:bodyPr>
            <a:lstStyle/>
            <a:p>
              <a:endParaRPr/>
            </a:p>
          </p:txBody>
        </p:sp>
        <p:sp>
          <p:nvSpPr>
            <p:cNvPr id="17" name="object 17"/>
            <p:cNvSpPr/>
            <p:nvPr/>
          </p:nvSpPr>
          <p:spPr>
            <a:xfrm>
              <a:off x="806333" y="5745928"/>
              <a:ext cx="7417724" cy="0"/>
            </a:xfrm>
            <a:custGeom>
              <a:avLst/>
              <a:gdLst/>
              <a:ahLst/>
              <a:cxnLst/>
              <a:rect l="l" t="t" r="r" b="b"/>
              <a:pathLst>
                <a:path w="8159496">
                  <a:moveTo>
                    <a:pt x="0" y="0"/>
                  </a:moveTo>
                  <a:lnTo>
                    <a:pt x="8159496" y="0"/>
                  </a:lnTo>
                </a:path>
              </a:pathLst>
            </a:custGeom>
            <a:ln w="12700">
              <a:solidFill>
                <a:srgbClr val="FFFFFF"/>
              </a:solidFill>
            </a:ln>
          </p:spPr>
          <p:txBody>
            <a:bodyPr wrap="square" lIns="0" tIns="0" rIns="0" bIns="0" rtlCol="0">
              <a:noAutofit/>
            </a:bodyPr>
            <a:lstStyle/>
            <a:p>
              <a:endParaRPr/>
            </a:p>
          </p:txBody>
        </p:sp>
        <p:sp>
          <p:nvSpPr>
            <p:cNvPr id="18" name="object 18"/>
            <p:cNvSpPr txBox="1"/>
            <p:nvPr/>
          </p:nvSpPr>
          <p:spPr>
            <a:xfrm>
              <a:off x="1432099" y="1404544"/>
              <a:ext cx="610177" cy="263338"/>
            </a:xfrm>
            <a:prstGeom prst="rect">
              <a:avLst/>
            </a:prstGeom>
          </p:spPr>
          <p:txBody>
            <a:bodyPr vert="horz" wrap="square" lIns="0" tIns="0" rIns="0" bIns="0" rtlCol="0">
              <a:noAutofit/>
            </a:bodyPr>
            <a:lstStyle/>
            <a:p>
              <a:pPr marL="11397"/>
              <a:r>
                <a:rPr sz="1600" b="1" spc="-13" dirty="0">
                  <a:solidFill>
                    <a:srgbClr val="FFFFFF"/>
                  </a:solidFill>
                  <a:latin typeface="Calibri"/>
                  <a:cs typeface="Calibri"/>
                </a:rPr>
                <a:t>San</a:t>
              </a:r>
              <a:r>
                <a:rPr sz="1600" b="1" spc="-27" dirty="0">
                  <a:solidFill>
                    <a:srgbClr val="FFFFFF"/>
                  </a:solidFill>
                  <a:latin typeface="Calibri"/>
                  <a:cs typeface="Calibri"/>
                </a:rPr>
                <a:t>g</a:t>
              </a:r>
              <a:r>
                <a:rPr sz="1600" b="1" spc="-4" dirty="0">
                  <a:solidFill>
                    <a:srgbClr val="FFFFFF"/>
                  </a:solidFill>
                  <a:latin typeface="Calibri"/>
                  <a:cs typeface="Calibri"/>
                </a:rPr>
                <a:t>er</a:t>
              </a:r>
              <a:endParaRPr sz="1600" dirty="0">
                <a:latin typeface="Calibri"/>
                <a:cs typeface="Calibri"/>
              </a:endParaRPr>
            </a:p>
          </p:txBody>
        </p:sp>
        <p:sp>
          <p:nvSpPr>
            <p:cNvPr id="19" name="object 19"/>
            <p:cNvSpPr txBox="1"/>
            <p:nvPr/>
          </p:nvSpPr>
          <p:spPr>
            <a:xfrm>
              <a:off x="3204476" y="1404544"/>
              <a:ext cx="769505" cy="263338"/>
            </a:xfrm>
            <a:prstGeom prst="rect">
              <a:avLst/>
            </a:prstGeom>
          </p:spPr>
          <p:txBody>
            <a:bodyPr vert="horz" wrap="square" lIns="0" tIns="0" rIns="0" bIns="0" rtlCol="0">
              <a:noAutofit/>
            </a:bodyPr>
            <a:lstStyle/>
            <a:p>
              <a:pPr marL="11397"/>
              <a:r>
                <a:rPr sz="1600" b="1" spc="-126" dirty="0">
                  <a:solidFill>
                    <a:srgbClr val="FFFFFF"/>
                  </a:solidFill>
                  <a:latin typeface="Calibri"/>
                  <a:cs typeface="Calibri"/>
                </a:rPr>
                <a:t>T</a:t>
              </a:r>
              <a:r>
                <a:rPr sz="1600" b="1" spc="-9" dirty="0">
                  <a:solidFill>
                    <a:srgbClr val="FFFFFF"/>
                  </a:solidFill>
                  <a:latin typeface="Calibri"/>
                  <a:cs typeface="Calibri"/>
                </a:rPr>
                <a:t>a</a:t>
              </a:r>
              <a:r>
                <a:rPr sz="1600" b="1" spc="-22" dirty="0">
                  <a:solidFill>
                    <a:srgbClr val="FFFFFF"/>
                  </a:solidFill>
                  <a:latin typeface="Calibri"/>
                  <a:cs typeface="Calibri"/>
                </a:rPr>
                <a:t>r</a:t>
              </a:r>
              <a:r>
                <a:rPr sz="1600" b="1" spc="-18" dirty="0">
                  <a:solidFill>
                    <a:srgbClr val="FFFFFF"/>
                  </a:solidFill>
                  <a:latin typeface="Calibri"/>
                  <a:cs typeface="Calibri"/>
                </a:rPr>
                <a:t>g</a:t>
              </a:r>
              <a:r>
                <a:rPr sz="1600" b="1" spc="-13" dirty="0">
                  <a:solidFill>
                    <a:srgbClr val="FFFFFF"/>
                  </a:solidFill>
                  <a:latin typeface="Calibri"/>
                  <a:cs typeface="Calibri"/>
                </a:rPr>
                <a:t>e</a:t>
              </a:r>
              <a:r>
                <a:rPr sz="1600" b="1" spc="-31" dirty="0">
                  <a:solidFill>
                    <a:srgbClr val="FFFFFF"/>
                  </a:solidFill>
                  <a:latin typeface="Calibri"/>
                  <a:cs typeface="Calibri"/>
                </a:rPr>
                <a:t>t</a:t>
              </a:r>
              <a:r>
                <a:rPr sz="1600" b="1" spc="-4" dirty="0">
                  <a:solidFill>
                    <a:srgbClr val="FFFFFF"/>
                  </a:solidFill>
                  <a:latin typeface="Calibri"/>
                  <a:cs typeface="Calibri"/>
                </a:rPr>
                <a:t>ed</a:t>
              </a:r>
              <a:endParaRPr sz="1600" dirty="0">
                <a:latin typeface="Calibri"/>
                <a:cs typeface="Calibri"/>
              </a:endParaRPr>
            </a:p>
          </p:txBody>
        </p:sp>
        <p:sp>
          <p:nvSpPr>
            <p:cNvPr id="20" name="object 20"/>
            <p:cNvSpPr txBox="1"/>
            <p:nvPr/>
          </p:nvSpPr>
          <p:spPr>
            <a:xfrm>
              <a:off x="5139823" y="1404544"/>
              <a:ext cx="600364" cy="263338"/>
            </a:xfrm>
            <a:prstGeom prst="rect">
              <a:avLst/>
            </a:prstGeom>
          </p:spPr>
          <p:txBody>
            <a:bodyPr vert="horz" wrap="square" lIns="0" tIns="0" rIns="0" bIns="0" rtlCol="0">
              <a:noAutofit/>
            </a:bodyPr>
            <a:lstStyle/>
            <a:p>
              <a:pPr marL="11397"/>
              <a:r>
                <a:rPr sz="1600" b="1" spc="-4" dirty="0">
                  <a:solidFill>
                    <a:srgbClr val="FFFFFF"/>
                  </a:solidFill>
                  <a:latin typeface="Calibri"/>
                  <a:cs typeface="Calibri"/>
                </a:rPr>
                <a:t>E</a:t>
              </a:r>
              <a:r>
                <a:rPr sz="1600" b="1" spc="-40" dirty="0">
                  <a:solidFill>
                    <a:srgbClr val="FFFFFF"/>
                  </a:solidFill>
                  <a:latin typeface="Calibri"/>
                  <a:cs typeface="Calibri"/>
                </a:rPr>
                <a:t>x</a:t>
              </a:r>
              <a:r>
                <a:rPr sz="1600" b="1" spc="-4" dirty="0">
                  <a:solidFill>
                    <a:srgbClr val="FFFFFF"/>
                  </a:solidFill>
                  <a:latin typeface="Calibri"/>
                  <a:cs typeface="Calibri"/>
                </a:rPr>
                <a:t>ome</a:t>
              </a:r>
              <a:endParaRPr sz="1600" dirty="0">
                <a:latin typeface="Calibri"/>
                <a:cs typeface="Calibri"/>
              </a:endParaRPr>
            </a:p>
          </p:txBody>
        </p:sp>
        <p:sp>
          <p:nvSpPr>
            <p:cNvPr id="22" name="object 22"/>
            <p:cNvSpPr txBox="1"/>
            <p:nvPr/>
          </p:nvSpPr>
          <p:spPr>
            <a:xfrm>
              <a:off x="929175" y="1823086"/>
              <a:ext cx="1571107" cy="954651"/>
            </a:xfrm>
            <a:prstGeom prst="rect">
              <a:avLst/>
            </a:prstGeom>
          </p:spPr>
          <p:txBody>
            <a:bodyPr vert="horz" wrap="square" lIns="0" tIns="0" rIns="0" bIns="0" rtlCol="0">
              <a:noAutofit/>
            </a:bodyPr>
            <a:lstStyle/>
            <a:p>
              <a:pPr marL="102002" indent="-91176">
                <a:buFont typeface="Arial"/>
                <a:buChar char="•"/>
                <a:tabLst>
                  <a:tab pos="102002" algn="l"/>
                </a:tabLst>
              </a:pPr>
              <a:r>
                <a:rPr lang="en-US" sz="1600" spc="-76" dirty="0">
                  <a:latin typeface="Calibri"/>
                  <a:cs typeface="Calibri"/>
                </a:rPr>
                <a:t> </a:t>
              </a:r>
              <a:r>
                <a:rPr lang="en-US" sz="1600" spc="-9" dirty="0" smtClean="0">
                  <a:latin typeface="Calibri"/>
                  <a:cs typeface="Calibri"/>
                </a:rPr>
                <a:t>A</a:t>
              </a:r>
              <a:r>
                <a:rPr sz="1600" spc="-9" dirty="0" smtClean="0">
                  <a:latin typeface="Calibri"/>
                  <a:cs typeface="Calibri"/>
                </a:rPr>
                <a:t>ccu</a:t>
              </a:r>
              <a:r>
                <a:rPr sz="1600" spc="-36" dirty="0" smtClean="0">
                  <a:latin typeface="Calibri"/>
                  <a:cs typeface="Calibri"/>
                </a:rPr>
                <a:t>r</a:t>
              </a:r>
              <a:r>
                <a:rPr sz="1600" spc="-18" dirty="0" smtClean="0">
                  <a:latin typeface="Calibri"/>
                  <a:cs typeface="Calibri"/>
                </a:rPr>
                <a:t>a</a:t>
              </a:r>
              <a:r>
                <a:rPr sz="1600" spc="-22" dirty="0" smtClean="0">
                  <a:latin typeface="Calibri"/>
                  <a:cs typeface="Calibri"/>
                </a:rPr>
                <a:t>t</a:t>
              </a:r>
              <a:r>
                <a:rPr sz="1600" spc="-9" dirty="0" smtClean="0">
                  <a:latin typeface="Calibri"/>
                  <a:cs typeface="Calibri"/>
                </a:rPr>
                <a:t>e</a:t>
              </a:r>
              <a:endParaRPr lang="en-US" sz="1600" spc="-9" dirty="0" smtClean="0">
                <a:latin typeface="Calibri"/>
                <a:cs typeface="Calibri"/>
              </a:endParaRPr>
            </a:p>
            <a:p>
              <a:pPr marL="102002" indent="-91176">
                <a:buFont typeface="Arial"/>
                <a:buChar char="•"/>
                <a:tabLst>
                  <a:tab pos="102002" algn="l"/>
                </a:tabLst>
              </a:pPr>
              <a:r>
                <a:rPr lang="en-US" sz="1600" spc="-13" dirty="0">
                  <a:cs typeface="Calibri"/>
                </a:rPr>
                <a:t>Chea</a:t>
              </a:r>
              <a:r>
                <a:rPr lang="en-US" sz="1600" spc="-9" dirty="0">
                  <a:cs typeface="Calibri"/>
                </a:rPr>
                <a:t>p</a:t>
              </a:r>
              <a:r>
                <a:rPr lang="en-US" sz="1600" spc="13" dirty="0">
                  <a:cs typeface="Calibri"/>
                </a:rPr>
                <a:t> </a:t>
              </a:r>
              <a:r>
                <a:rPr lang="en-US" sz="1600" spc="-13" dirty="0">
                  <a:cs typeface="Calibri"/>
                </a:rPr>
                <a:t>pe</a:t>
              </a:r>
              <a:r>
                <a:rPr lang="en-US" sz="1600" spc="-4" dirty="0">
                  <a:cs typeface="Calibri"/>
                </a:rPr>
                <a:t>r</a:t>
              </a:r>
              <a:r>
                <a:rPr lang="en-US" sz="1600" spc="4" dirty="0">
                  <a:cs typeface="Calibri"/>
                </a:rPr>
                <a:t> </a:t>
              </a:r>
              <a:r>
                <a:rPr lang="en-US" sz="1600" spc="-31" dirty="0" smtClean="0">
                  <a:cs typeface="Calibri"/>
                </a:rPr>
                <a:t>e</a:t>
              </a:r>
              <a:r>
                <a:rPr lang="en-US" sz="1600" spc="-40" dirty="0" smtClean="0">
                  <a:cs typeface="Calibri"/>
                </a:rPr>
                <a:t>x</a:t>
              </a:r>
              <a:r>
                <a:rPr lang="en-US" sz="1600" spc="-9" dirty="0" smtClean="0">
                  <a:cs typeface="Calibri"/>
                </a:rPr>
                <a:t>on</a:t>
              </a:r>
            </a:p>
            <a:p>
              <a:pPr marL="102002" indent="-91176">
                <a:buFont typeface="Arial"/>
                <a:buChar char="•"/>
                <a:tabLst>
                  <a:tab pos="102002" algn="l"/>
                </a:tabLst>
              </a:pPr>
              <a:r>
                <a:rPr lang="en-US" sz="1600" spc="-9" dirty="0">
                  <a:cs typeface="Calibri"/>
                </a:rPr>
                <a:t>High</a:t>
              </a:r>
              <a:r>
                <a:rPr lang="en-US" sz="1600" spc="13" dirty="0">
                  <a:cs typeface="Calibri"/>
                </a:rPr>
                <a:t> </a:t>
              </a:r>
              <a:r>
                <a:rPr lang="en-US" sz="1600" spc="-13" dirty="0" smtClean="0">
                  <a:cs typeface="Calibri"/>
                </a:rPr>
                <a:t>turn</a:t>
              </a:r>
              <a:r>
                <a:rPr lang="en-US" sz="1600" spc="-9" dirty="0" smtClean="0">
                  <a:cs typeface="Calibri"/>
                </a:rPr>
                <a:t>‐a</a:t>
              </a:r>
              <a:r>
                <a:rPr lang="en-US" sz="1600" spc="-27" dirty="0" smtClean="0">
                  <a:cs typeface="Calibri"/>
                </a:rPr>
                <a:t>r</a:t>
              </a:r>
              <a:r>
                <a:rPr lang="en-US" sz="1600" spc="-9" dirty="0" smtClean="0">
                  <a:cs typeface="Calibri"/>
                </a:rPr>
                <a:t>ound</a:t>
              </a:r>
              <a:endParaRPr lang="en-US" sz="1600" dirty="0">
                <a:cs typeface="Calibri"/>
              </a:endParaRPr>
            </a:p>
          </p:txBody>
        </p:sp>
        <p:sp>
          <p:nvSpPr>
            <p:cNvPr id="25" name="object 25"/>
            <p:cNvSpPr txBox="1"/>
            <p:nvPr/>
          </p:nvSpPr>
          <p:spPr>
            <a:xfrm>
              <a:off x="2755856" y="1823086"/>
              <a:ext cx="1752600" cy="1257111"/>
            </a:xfrm>
            <a:prstGeom prst="rect">
              <a:avLst/>
            </a:prstGeom>
          </p:spPr>
          <p:txBody>
            <a:bodyPr vert="horz" wrap="square" lIns="0" tIns="0" rIns="0" bIns="0" rtlCol="0">
              <a:noAutofit/>
            </a:bodyPr>
            <a:lstStyle/>
            <a:p>
              <a:pPr marL="102002" indent="-91176">
                <a:buFont typeface="Arial"/>
                <a:buChar char="•"/>
                <a:tabLst>
                  <a:tab pos="102002" algn="l"/>
                </a:tabLst>
              </a:pPr>
              <a:r>
                <a:rPr sz="1600" spc="-13" dirty="0">
                  <a:latin typeface="Calibri"/>
                  <a:cs typeface="Calibri"/>
                </a:rPr>
                <a:t>Optimi</a:t>
              </a:r>
              <a:r>
                <a:rPr sz="1600" spc="-36" dirty="0">
                  <a:latin typeface="Calibri"/>
                  <a:cs typeface="Calibri"/>
                </a:rPr>
                <a:t>z</a:t>
              </a:r>
              <a:r>
                <a:rPr sz="1600" spc="-18" dirty="0">
                  <a:latin typeface="Calibri"/>
                  <a:cs typeface="Calibri"/>
                </a:rPr>
                <a:t>a</a:t>
              </a:r>
              <a:r>
                <a:rPr sz="1600" dirty="0">
                  <a:latin typeface="Calibri"/>
                  <a:cs typeface="Calibri"/>
                </a:rPr>
                <a:t>ti</a:t>
              </a:r>
              <a:r>
                <a:rPr sz="1600" spc="-13" dirty="0">
                  <a:latin typeface="Calibri"/>
                  <a:cs typeface="Calibri"/>
                </a:rPr>
                <a:t>o</a:t>
              </a:r>
              <a:r>
                <a:rPr sz="1600" spc="-9" dirty="0">
                  <a:latin typeface="Calibri"/>
                  <a:cs typeface="Calibri"/>
                </a:rPr>
                <a:t>n</a:t>
              </a:r>
              <a:r>
                <a:rPr sz="1600" spc="22" dirty="0">
                  <a:latin typeface="Calibri"/>
                  <a:cs typeface="Calibri"/>
                </a:rPr>
                <a:t> </a:t>
              </a:r>
              <a:r>
                <a:rPr sz="1600" spc="-13" dirty="0" smtClean="0">
                  <a:latin typeface="Calibri"/>
                  <a:cs typeface="Calibri"/>
                </a:rPr>
                <a:t>possible</a:t>
              </a:r>
              <a:endParaRPr lang="en-US" sz="1600" spc="-13" dirty="0" smtClean="0">
                <a:latin typeface="Calibri"/>
                <a:cs typeface="Calibri"/>
              </a:endParaRPr>
            </a:p>
            <a:p>
              <a:pPr marL="102002" indent="-91176">
                <a:buFont typeface="Arial"/>
                <a:buChar char="•"/>
                <a:tabLst>
                  <a:tab pos="102002" algn="l"/>
                </a:tabLst>
              </a:pPr>
              <a:r>
                <a:rPr lang="en-US" sz="1600" spc="-13" dirty="0">
                  <a:cs typeface="Calibri"/>
                </a:rPr>
                <a:t>Lo</a:t>
              </a:r>
              <a:r>
                <a:rPr lang="en-US" sz="1600" spc="-9" dirty="0">
                  <a:cs typeface="Calibri"/>
                </a:rPr>
                <a:t>w</a:t>
              </a:r>
              <a:r>
                <a:rPr lang="en-US" sz="1600" spc="-4" dirty="0">
                  <a:cs typeface="Calibri"/>
                </a:rPr>
                <a:t> </a:t>
              </a:r>
              <a:r>
                <a:rPr lang="en-US" sz="1600" spc="-9" dirty="0">
                  <a:cs typeface="Calibri"/>
                </a:rPr>
                <a:t>chance of</a:t>
              </a:r>
              <a:r>
                <a:rPr lang="en-US" sz="1600" spc="-4" dirty="0">
                  <a:cs typeface="Calibri"/>
                </a:rPr>
                <a:t> </a:t>
              </a:r>
              <a:r>
                <a:rPr lang="en-US" sz="1600" spc="-13" dirty="0">
                  <a:cs typeface="Calibri"/>
                </a:rPr>
                <a:t>inciden</a:t>
              </a:r>
              <a:r>
                <a:rPr lang="en-US" sz="1600" spc="-27" dirty="0">
                  <a:cs typeface="Calibri"/>
                </a:rPr>
                <a:t>t</a:t>
              </a:r>
              <a:r>
                <a:rPr lang="en-US" sz="1600" spc="-4" dirty="0">
                  <a:cs typeface="Calibri"/>
                </a:rPr>
                <a:t>a</a:t>
              </a:r>
              <a:r>
                <a:rPr lang="en-US" sz="1600" dirty="0">
                  <a:cs typeface="Calibri"/>
                </a:rPr>
                <a:t>l</a:t>
              </a:r>
              <a:r>
                <a:rPr lang="en-US" sz="1600" spc="31" dirty="0">
                  <a:cs typeface="Calibri"/>
                </a:rPr>
                <a:t> </a:t>
              </a:r>
              <a:r>
                <a:rPr lang="en-US" sz="1600" spc="-13" dirty="0" smtClean="0">
                  <a:cs typeface="Calibri"/>
                </a:rPr>
                <a:t>findin</a:t>
              </a:r>
              <a:r>
                <a:rPr lang="en-US" sz="1600" spc="-4" dirty="0" smtClean="0">
                  <a:cs typeface="Calibri"/>
                </a:rPr>
                <a:t>g</a:t>
              </a:r>
              <a:r>
                <a:rPr lang="en-US" sz="1600" spc="-9" dirty="0" smtClean="0">
                  <a:cs typeface="Calibri"/>
                </a:rPr>
                <a:t>s</a:t>
              </a:r>
            </a:p>
            <a:p>
              <a:pPr marL="102002" indent="-91176">
                <a:buFont typeface="Arial"/>
                <a:buChar char="•"/>
                <a:tabLst>
                  <a:tab pos="102002" algn="l"/>
                </a:tabLst>
              </a:pPr>
              <a:r>
                <a:rPr lang="en-US" sz="1600" spc="-9" dirty="0" smtClean="0">
                  <a:cs typeface="Calibri"/>
                </a:rPr>
                <a:t>Easy analysis</a:t>
              </a:r>
              <a:endParaRPr lang="en-US" sz="1600" dirty="0">
                <a:cs typeface="Calibri"/>
              </a:endParaRPr>
            </a:p>
            <a:p>
              <a:pPr marL="10826">
                <a:tabLst>
                  <a:tab pos="102002" algn="l"/>
                </a:tabLst>
              </a:pPr>
              <a:endParaRPr sz="1600" dirty="0">
                <a:latin typeface="Calibri"/>
                <a:cs typeface="Calibri"/>
              </a:endParaRPr>
            </a:p>
          </p:txBody>
        </p:sp>
        <p:sp>
          <p:nvSpPr>
            <p:cNvPr id="27" name="object 27"/>
            <p:cNvSpPr txBox="1"/>
            <p:nvPr/>
          </p:nvSpPr>
          <p:spPr>
            <a:xfrm>
              <a:off x="4612667" y="1823086"/>
              <a:ext cx="1666875" cy="1738703"/>
            </a:xfrm>
            <a:prstGeom prst="rect">
              <a:avLst/>
            </a:prstGeom>
          </p:spPr>
          <p:txBody>
            <a:bodyPr vert="horz" wrap="square" lIns="0" tIns="0" rIns="0" bIns="0" rtlCol="0">
              <a:noAutofit/>
            </a:bodyPr>
            <a:lstStyle/>
            <a:p>
              <a:pPr marL="102002" indent="-91176">
                <a:buFont typeface="Arial"/>
                <a:buChar char="•"/>
                <a:tabLst>
                  <a:tab pos="102002" algn="l"/>
                </a:tabLst>
              </a:pPr>
              <a:r>
                <a:rPr sz="1600" spc="-13" dirty="0">
                  <a:latin typeface="Calibri"/>
                  <a:cs typeface="Calibri"/>
                </a:rPr>
                <a:t>N</a:t>
              </a:r>
              <a:r>
                <a:rPr sz="1600" spc="-9" dirty="0">
                  <a:latin typeface="Calibri"/>
                  <a:cs typeface="Calibri"/>
                </a:rPr>
                <a:t>o</a:t>
              </a:r>
              <a:r>
                <a:rPr sz="1600" spc="-4" dirty="0">
                  <a:latin typeface="Calibri"/>
                  <a:cs typeface="Calibri"/>
                </a:rPr>
                <a:t> </a:t>
              </a:r>
              <a:r>
                <a:rPr sz="1600" spc="-13" dirty="0">
                  <a:latin typeface="Calibri"/>
                  <a:cs typeface="Calibri"/>
                </a:rPr>
                <a:t>bia</a:t>
              </a:r>
              <a:r>
                <a:rPr sz="1600" spc="-9" dirty="0">
                  <a:latin typeface="Calibri"/>
                  <a:cs typeface="Calibri"/>
                </a:rPr>
                <a:t>s</a:t>
              </a:r>
              <a:r>
                <a:rPr sz="1600" spc="9" dirty="0">
                  <a:latin typeface="Calibri"/>
                  <a:cs typeface="Calibri"/>
                </a:rPr>
                <a:t> </a:t>
              </a:r>
              <a:r>
                <a:rPr sz="1600" spc="-36" dirty="0">
                  <a:latin typeface="Calibri"/>
                  <a:cs typeface="Calibri"/>
                </a:rPr>
                <a:t>f</a:t>
              </a:r>
              <a:r>
                <a:rPr sz="1600" spc="-9" dirty="0">
                  <a:latin typeface="Calibri"/>
                  <a:cs typeface="Calibri"/>
                </a:rPr>
                <a:t>or</a:t>
              </a:r>
              <a:r>
                <a:rPr sz="1600" spc="-4" dirty="0">
                  <a:latin typeface="Calibri"/>
                  <a:cs typeface="Calibri"/>
                </a:rPr>
                <a:t> </a:t>
              </a:r>
              <a:r>
                <a:rPr sz="1600" spc="-18" dirty="0" smtClean="0">
                  <a:latin typeface="Calibri"/>
                  <a:cs typeface="Calibri"/>
                </a:rPr>
                <a:t>g</a:t>
              </a:r>
              <a:r>
                <a:rPr sz="1600" spc="-9" dirty="0" smtClean="0">
                  <a:latin typeface="Calibri"/>
                  <a:cs typeface="Calibri"/>
                </a:rPr>
                <a:t>e</a:t>
              </a:r>
              <a:r>
                <a:rPr sz="1600" spc="-13" dirty="0" smtClean="0">
                  <a:latin typeface="Calibri"/>
                  <a:cs typeface="Calibri"/>
                </a:rPr>
                <a:t>n</a:t>
              </a:r>
              <a:r>
                <a:rPr sz="1600" spc="-9" dirty="0" smtClean="0">
                  <a:latin typeface="Calibri"/>
                  <a:cs typeface="Calibri"/>
                </a:rPr>
                <a:t>es</a:t>
              </a:r>
              <a:endParaRPr lang="en-US" sz="1600" spc="-9" dirty="0" smtClean="0">
                <a:latin typeface="Calibri"/>
                <a:cs typeface="Calibri"/>
              </a:endParaRPr>
            </a:p>
            <a:p>
              <a:pPr marL="102002" indent="-91176">
                <a:buFont typeface="Arial"/>
                <a:buChar char="•"/>
                <a:tabLst>
                  <a:tab pos="102002" algn="l"/>
                </a:tabLst>
              </a:pPr>
              <a:r>
                <a:rPr lang="en-US" sz="1600" spc="-13" dirty="0">
                  <a:cs typeface="Calibri"/>
                </a:rPr>
                <a:t>S</a:t>
              </a:r>
              <a:r>
                <a:rPr lang="en-US" sz="1600" spc="-22" dirty="0">
                  <a:cs typeface="Calibri"/>
                </a:rPr>
                <a:t>t</a:t>
              </a:r>
              <a:r>
                <a:rPr lang="en-US" sz="1600" spc="-13" dirty="0">
                  <a:cs typeface="Calibri"/>
                </a:rPr>
                <a:t>anda</a:t>
              </a:r>
              <a:r>
                <a:rPr lang="en-US" sz="1600" spc="-22" dirty="0">
                  <a:cs typeface="Calibri"/>
                </a:rPr>
                <a:t>r</a:t>
              </a:r>
              <a:r>
                <a:rPr lang="en-US" sz="1600" spc="-9" dirty="0">
                  <a:cs typeface="Calibri"/>
                </a:rPr>
                <a:t>di</a:t>
              </a:r>
              <a:r>
                <a:rPr lang="en-US" sz="1600" spc="-40" dirty="0">
                  <a:cs typeface="Calibri"/>
                </a:rPr>
                <a:t>z</a:t>
              </a:r>
              <a:r>
                <a:rPr lang="en-US" sz="1600" spc="-4" dirty="0">
                  <a:cs typeface="Calibri"/>
                </a:rPr>
                <a:t>e</a:t>
              </a:r>
              <a:r>
                <a:rPr lang="en-US" sz="1600" spc="-9" dirty="0">
                  <a:cs typeface="Calibri"/>
                </a:rPr>
                <a:t>d</a:t>
              </a:r>
              <a:r>
                <a:rPr lang="en-US" sz="1600" spc="22" dirty="0">
                  <a:cs typeface="Calibri"/>
                </a:rPr>
                <a:t> </a:t>
              </a:r>
              <a:r>
                <a:rPr lang="en-US" sz="1600" spc="-18" dirty="0" smtClean="0">
                  <a:cs typeface="Calibri"/>
                </a:rPr>
                <a:t>w</a:t>
              </a:r>
              <a:r>
                <a:rPr lang="en-US" sz="1600" spc="-9" dirty="0" smtClean="0">
                  <a:cs typeface="Calibri"/>
                </a:rPr>
                <a:t>orkf</a:t>
              </a:r>
              <a:r>
                <a:rPr lang="en-US" sz="1600" spc="-4" dirty="0" smtClean="0">
                  <a:cs typeface="Calibri"/>
                </a:rPr>
                <a:t>l</a:t>
              </a:r>
              <a:r>
                <a:rPr lang="en-US" sz="1600" spc="-18" dirty="0" smtClean="0">
                  <a:cs typeface="Calibri"/>
                </a:rPr>
                <a:t>ow</a:t>
              </a:r>
            </a:p>
            <a:p>
              <a:pPr marL="102002" indent="-91176">
                <a:buFont typeface="Arial"/>
                <a:buChar char="•"/>
                <a:tabLst>
                  <a:tab pos="102002" algn="l"/>
                </a:tabLst>
              </a:pPr>
              <a:r>
                <a:rPr lang="en-US" sz="1600" spc="-31" dirty="0" smtClean="0">
                  <a:cs typeface="Calibri"/>
                </a:rPr>
                <a:t>R</a:t>
              </a:r>
              <a:r>
                <a:rPr lang="en-US" sz="1600" spc="-9" dirty="0" smtClean="0">
                  <a:cs typeface="Calibri"/>
                </a:rPr>
                <a:t>e‐</a:t>
              </a:r>
              <a:r>
                <a:rPr lang="en-US" sz="1600" spc="-13" dirty="0" smtClean="0">
                  <a:cs typeface="Calibri"/>
                </a:rPr>
                <a:t>us</a:t>
              </a:r>
              <a:r>
                <a:rPr lang="en-US" sz="1600" spc="-9" dirty="0" smtClean="0">
                  <a:cs typeface="Calibri"/>
                </a:rPr>
                <a:t>e</a:t>
              </a:r>
              <a:r>
                <a:rPr lang="en-US" sz="1600" spc="9" dirty="0" smtClean="0">
                  <a:cs typeface="Calibri"/>
                </a:rPr>
                <a:t> </a:t>
              </a:r>
              <a:r>
                <a:rPr lang="en-US" sz="1600" spc="-13" dirty="0" smtClean="0">
                  <a:cs typeface="Calibri"/>
                </a:rPr>
                <a:t>o</a:t>
              </a:r>
              <a:r>
                <a:rPr lang="en-US" sz="1600" spc="-4" dirty="0" smtClean="0">
                  <a:cs typeface="Calibri"/>
                </a:rPr>
                <a:t>f</a:t>
              </a:r>
              <a:r>
                <a:rPr lang="en-US" sz="1600" spc="-9" dirty="0" smtClean="0">
                  <a:cs typeface="Calibri"/>
                </a:rPr>
                <a:t> </a:t>
              </a:r>
              <a:r>
                <a:rPr lang="en-US" sz="1600" spc="-13" dirty="0" smtClean="0">
                  <a:cs typeface="Calibri"/>
                </a:rPr>
                <a:t>per</a:t>
              </a:r>
              <a:r>
                <a:rPr lang="en-US" sz="1600" spc="-36" dirty="0" smtClean="0">
                  <a:cs typeface="Calibri"/>
                </a:rPr>
                <a:t>f</a:t>
              </a:r>
              <a:r>
                <a:rPr lang="en-US" sz="1600" spc="-13" dirty="0" smtClean="0">
                  <a:cs typeface="Calibri"/>
                </a:rPr>
                <a:t>ormed</a:t>
              </a:r>
              <a:r>
                <a:rPr lang="en-US" sz="1600" spc="-9" dirty="0" smtClean="0">
                  <a:cs typeface="Calibri"/>
                </a:rPr>
                <a:t> </a:t>
              </a:r>
              <a:r>
                <a:rPr lang="en-US" sz="1600" spc="-31" dirty="0" err="1" smtClean="0">
                  <a:cs typeface="Calibri"/>
                </a:rPr>
                <a:t>e</a:t>
              </a:r>
              <a:r>
                <a:rPr lang="en-US" sz="1600" spc="-40" dirty="0" err="1" smtClean="0">
                  <a:cs typeface="Calibri"/>
                </a:rPr>
                <a:t>x</a:t>
              </a:r>
              <a:r>
                <a:rPr lang="en-US" sz="1600" spc="-9" dirty="0" err="1" smtClean="0">
                  <a:cs typeface="Calibri"/>
                </a:rPr>
                <a:t>o</a:t>
              </a:r>
              <a:r>
                <a:rPr lang="en-US" sz="1600" spc="-18" dirty="0" err="1" smtClean="0">
                  <a:cs typeface="Calibri"/>
                </a:rPr>
                <a:t>m</a:t>
              </a:r>
              <a:r>
                <a:rPr lang="en-US" sz="1600" spc="-9" dirty="0" err="1" smtClean="0">
                  <a:cs typeface="Calibri"/>
                </a:rPr>
                <a:t>es</a:t>
              </a:r>
              <a:r>
                <a:rPr lang="en-US" sz="1600" spc="9" dirty="0" smtClean="0">
                  <a:cs typeface="Calibri"/>
                </a:rPr>
                <a:t> </a:t>
              </a:r>
              <a:r>
                <a:rPr lang="en-US" sz="1600" spc="-18" dirty="0" smtClean="0">
                  <a:cs typeface="Calibri"/>
                </a:rPr>
                <a:t>t</a:t>
              </a:r>
              <a:r>
                <a:rPr lang="en-US" sz="1600" spc="-9" dirty="0" smtClean="0">
                  <a:cs typeface="Calibri"/>
                </a:rPr>
                <a:t>o i</a:t>
              </a:r>
              <a:r>
                <a:rPr lang="en-US" sz="1600" spc="-27" dirty="0" smtClean="0">
                  <a:cs typeface="Calibri"/>
                </a:rPr>
                <a:t>n</a:t>
              </a:r>
              <a:r>
                <a:rPr lang="en-US" sz="1600" spc="-22" dirty="0" smtClean="0">
                  <a:cs typeface="Calibri"/>
                </a:rPr>
                <a:t>t</a:t>
              </a:r>
              <a:r>
                <a:rPr lang="en-US" sz="1600" spc="-9" dirty="0" smtClean="0">
                  <a:cs typeface="Calibri"/>
                </a:rPr>
                <a:t>e</a:t>
              </a:r>
              <a:r>
                <a:rPr lang="en-US" sz="1600" spc="-13" dirty="0" smtClean="0">
                  <a:cs typeface="Calibri"/>
                </a:rPr>
                <a:t>rp</a:t>
              </a:r>
              <a:r>
                <a:rPr lang="en-US" sz="1600" spc="-18" dirty="0" smtClean="0">
                  <a:cs typeface="Calibri"/>
                </a:rPr>
                <a:t>r</a:t>
              </a:r>
              <a:r>
                <a:rPr lang="en-US" sz="1600" spc="-9" dirty="0" smtClean="0">
                  <a:cs typeface="Calibri"/>
                </a:rPr>
                <a:t>et</a:t>
              </a:r>
              <a:r>
                <a:rPr lang="en-US" sz="1600" spc="22" dirty="0" smtClean="0">
                  <a:cs typeface="Calibri"/>
                </a:rPr>
                <a:t> </a:t>
              </a:r>
              <a:r>
                <a:rPr lang="en-US" sz="1600" spc="-13" dirty="0" smtClean="0">
                  <a:cs typeface="Calibri"/>
                </a:rPr>
                <a:t>new ones</a:t>
              </a:r>
              <a:endParaRPr lang="en-US" sz="1300" dirty="0">
                <a:cs typeface="Calibri"/>
              </a:endParaRPr>
            </a:p>
          </p:txBody>
        </p:sp>
        <p:sp>
          <p:nvSpPr>
            <p:cNvPr id="31" name="object 31"/>
            <p:cNvSpPr txBox="1"/>
            <p:nvPr/>
          </p:nvSpPr>
          <p:spPr>
            <a:xfrm>
              <a:off x="883457" y="3870253"/>
              <a:ext cx="1662545" cy="1045004"/>
            </a:xfrm>
            <a:prstGeom prst="rect">
              <a:avLst/>
            </a:prstGeom>
          </p:spPr>
          <p:txBody>
            <a:bodyPr vert="horz" wrap="square" lIns="0" tIns="0" rIns="0" bIns="0" rtlCol="0">
              <a:noAutofit/>
            </a:bodyPr>
            <a:lstStyle/>
            <a:p>
              <a:pPr marL="11397" marR="11397">
                <a:buFont typeface="Arial"/>
                <a:buChar char="•"/>
                <a:tabLst>
                  <a:tab pos="102002" algn="l"/>
                </a:tabLst>
              </a:pPr>
              <a:r>
                <a:rPr sz="1600" spc="-13" dirty="0">
                  <a:latin typeface="Calibri"/>
                  <a:cs typeface="Calibri"/>
                </a:rPr>
                <a:t>Lo</a:t>
              </a:r>
              <a:r>
                <a:rPr sz="1600" spc="-9" dirty="0">
                  <a:latin typeface="Calibri"/>
                  <a:cs typeface="Calibri"/>
                </a:rPr>
                <a:t>w</a:t>
              </a:r>
              <a:r>
                <a:rPr sz="1600" spc="-4" dirty="0">
                  <a:latin typeface="Calibri"/>
                  <a:cs typeface="Calibri"/>
                </a:rPr>
                <a:t> </a:t>
              </a:r>
              <a:r>
                <a:rPr sz="1600" spc="-13" dirty="0">
                  <a:latin typeface="Calibri"/>
                  <a:cs typeface="Calibri"/>
                </a:rPr>
                <a:t>diagno</a:t>
              </a:r>
              <a:r>
                <a:rPr sz="1600" spc="-22" dirty="0">
                  <a:latin typeface="Calibri"/>
                  <a:cs typeface="Calibri"/>
                </a:rPr>
                <a:t>s</a:t>
              </a:r>
              <a:r>
                <a:rPr sz="1600" dirty="0">
                  <a:latin typeface="Calibri"/>
                  <a:cs typeface="Calibri"/>
                </a:rPr>
                <a:t>t</a:t>
              </a:r>
              <a:r>
                <a:rPr sz="1600" spc="-9" dirty="0">
                  <a:latin typeface="Calibri"/>
                  <a:cs typeface="Calibri"/>
                </a:rPr>
                <a:t>ic</a:t>
              </a:r>
              <a:r>
                <a:rPr sz="1600" spc="22" dirty="0">
                  <a:latin typeface="Calibri"/>
                  <a:cs typeface="Calibri"/>
                </a:rPr>
                <a:t> </a:t>
              </a:r>
              <a:r>
                <a:rPr sz="1600" spc="-9" dirty="0">
                  <a:latin typeface="Calibri"/>
                  <a:cs typeface="Calibri"/>
                </a:rPr>
                <a:t>yield</a:t>
              </a:r>
              <a:r>
                <a:rPr sz="1600" spc="18" dirty="0">
                  <a:latin typeface="Calibri"/>
                  <a:cs typeface="Calibri"/>
                </a:rPr>
                <a:t> </a:t>
              </a:r>
              <a:r>
                <a:rPr sz="1600" spc="-36" dirty="0">
                  <a:latin typeface="Calibri"/>
                  <a:cs typeface="Calibri"/>
                </a:rPr>
                <a:t>f</a:t>
              </a:r>
              <a:r>
                <a:rPr sz="1600" spc="-9" dirty="0">
                  <a:latin typeface="Calibri"/>
                  <a:cs typeface="Calibri"/>
                </a:rPr>
                <a:t>or</a:t>
              </a:r>
              <a:r>
                <a:rPr sz="1600" spc="-4" dirty="0">
                  <a:latin typeface="Calibri"/>
                  <a:cs typeface="Calibri"/>
                </a:rPr>
                <a:t> </a:t>
              </a:r>
              <a:r>
                <a:rPr sz="1600" spc="-18" dirty="0">
                  <a:latin typeface="Calibri"/>
                  <a:cs typeface="Calibri"/>
                </a:rPr>
                <a:t>g</a:t>
              </a:r>
              <a:r>
                <a:rPr sz="1600" spc="-9" dirty="0">
                  <a:latin typeface="Calibri"/>
                  <a:cs typeface="Calibri"/>
                </a:rPr>
                <a:t>en</a:t>
              </a:r>
              <a:r>
                <a:rPr sz="1600" spc="-18" dirty="0">
                  <a:latin typeface="Calibri"/>
                  <a:cs typeface="Calibri"/>
                </a:rPr>
                <a:t>e</a:t>
              </a:r>
              <a:r>
                <a:rPr sz="1600" spc="-4" dirty="0">
                  <a:latin typeface="Calibri"/>
                  <a:cs typeface="Calibri"/>
                </a:rPr>
                <a:t>ti</a:t>
              </a:r>
              <a:r>
                <a:rPr sz="1600" spc="-18" dirty="0">
                  <a:latin typeface="Calibri"/>
                  <a:cs typeface="Calibri"/>
                </a:rPr>
                <a:t>c</a:t>
              </a:r>
              <a:r>
                <a:rPr sz="1600" spc="-4" dirty="0">
                  <a:latin typeface="Calibri"/>
                  <a:cs typeface="Calibri"/>
                </a:rPr>
                <a:t>ally </a:t>
              </a:r>
              <a:r>
                <a:rPr sz="1600" spc="-13" dirty="0">
                  <a:latin typeface="Calibri"/>
                  <a:cs typeface="Calibri"/>
                </a:rPr>
                <a:t>he</a:t>
              </a:r>
              <a:r>
                <a:rPr sz="1600" spc="-22" dirty="0">
                  <a:latin typeface="Calibri"/>
                  <a:cs typeface="Calibri"/>
                </a:rPr>
                <a:t>t</a:t>
              </a:r>
              <a:r>
                <a:rPr sz="1600" spc="-9" dirty="0">
                  <a:latin typeface="Calibri"/>
                  <a:cs typeface="Calibri"/>
                </a:rPr>
                <a:t>e</a:t>
              </a:r>
              <a:r>
                <a:rPr sz="1600" spc="-27" dirty="0">
                  <a:latin typeface="Calibri"/>
                  <a:cs typeface="Calibri"/>
                </a:rPr>
                <a:t>r</a:t>
              </a:r>
              <a:r>
                <a:rPr sz="1600" spc="-9" dirty="0">
                  <a:latin typeface="Calibri"/>
                  <a:cs typeface="Calibri"/>
                </a:rPr>
                <a:t>o</a:t>
              </a:r>
              <a:r>
                <a:rPr sz="1600" spc="-18" dirty="0">
                  <a:latin typeface="Calibri"/>
                  <a:cs typeface="Calibri"/>
                </a:rPr>
                <a:t>g</a:t>
              </a:r>
              <a:r>
                <a:rPr sz="1600" spc="-4" dirty="0">
                  <a:latin typeface="Calibri"/>
                  <a:cs typeface="Calibri"/>
                </a:rPr>
                <a:t>e</a:t>
              </a:r>
              <a:r>
                <a:rPr sz="1600" spc="-13" dirty="0">
                  <a:latin typeface="Calibri"/>
                  <a:cs typeface="Calibri"/>
                </a:rPr>
                <a:t>ne</a:t>
              </a:r>
              <a:r>
                <a:rPr sz="1600" spc="-4" dirty="0">
                  <a:latin typeface="Calibri"/>
                  <a:cs typeface="Calibri"/>
                </a:rPr>
                <a:t>o</a:t>
              </a:r>
              <a:r>
                <a:rPr sz="1600" spc="-13" dirty="0">
                  <a:latin typeface="Calibri"/>
                  <a:cs typeface="Calibri"/>
                </a:rPr>
                <a:t>u</a:t>
              </a:r>
              <a:r>
                <a:rPr sz="1600" spc="-9" dirty="0">
                  <a:latin typeface="Calibri"/>
                  <a:cs typeface="Calibri"/>
                </a:rPr>
                <a:t>s</a:t>
              </a:r>
              <a:r>
                <a:rPr sz="1600" spc="18" dirty="0">
                  <a:latin typeface="Calibri"/>
                  <a:cs typeface="Calibri"/>
                </a:rPr>
                <a:t> </a:t>
              </a:r>
              <a:r>
                <a:rPr sz="1600" spc="-9" dirty="0">
                  <a:latin typeface="Calibri"/>
                  <a:cs typeface="Calibri"/>
                </a:rPr>
                <a:t>diseases</a:t>
              </a:r>
              <a:endParaRPr sz="1600" dirty="0">
                <a:latin typeface="Calibri"/>
                <a:cs typeface="Calibri"/>
              </a:endParaRPr>
            </a:p>
          </p:txBody>
        </p:sp>
        <p:sp>
          <p:nvSpPr>
            <p:cNvPr id="32" name="object 32"/>
            <p:cNvSpPr txBox="1"/>
            <p:nvPr/>
          </p:nvSpPr>
          <p:spPr>
            <a:xfrm>
              <a:off x="2895600" y="3870253"/>
              <a:ext cx="1488785" cy="1668594"/>
            </a:xfrm>
            <a:prstGeom prst="rect">
              <a:avLst/>
            </a:prstGeom>
          </p:spPr>
          <p:txBody>
            <a:bodyPr vert="horz" wrap="square" lIns="0" tIns="0" rIns="0" bIns="0" rtlCol="0">
              <a:noAutofit/>
            </a:bodyPr>
            <a:lstStyle/>
            <a:p>
              <a:pPr marL="11397" marR="11397">
                <a:buFont typeface="Arial"/>
                <a:buChar char="•"/>
                <a:tabLst>
                  <a:tab pos="102002" algn="l"/>
                </a:tabLst>
              </a:pPr>
              <a:r>
                <a:rPr sz="1600" spc="-13" dirty="0">
                  <a:latin typeface="Calibri"/>
                  <a:cs typeface="Calibri"/>
                </a:rPr>
                <a:t>Desig</a:t>
              </a:r>
              <a:r>
                <a:rPr sz="1600" spc="-9" dirty="0">
                  <a:latin typeface="Calibri"/>
                  <a:cs typeface="Calibri"/>
                </a:rPr>
                <a:t>n</a:t>
              </a:r>
              <a:r>
                <a:rPr sz="1600" spc="18" dirty="0">
                  <a:latin typeface="Calibri"/>
                  <a:cs typeface="Calibri"/>
                </a:rPr>
                <a:t> </a:t>
              </a:r>
              <a:r>
                <a:rPr sz="1600" spc="-13" dirty="0">
                  <a:latin typeface="Calibri"/>
                  <a:cs typeface="Calibri"/>
                </a:rPr>
                <a:t>an</a:t>
              </a:r>
              <a:r>
                <a:rPr sz="1600" spc="-9" dirty="0">
                  <a:latin typeface="Calibri"/>
                  <a:cs typeface="Calibri"/>
                </a:rPr>
                <a:t>d</a:t>
              </a:r>
              <a:r>
                <a:rPr sz="1600" spc="4" dirty="0">
                  <a:latin typeface="Calibri"/>
                  <a:cs typeface="Calibri"/>
                </a:rPr>
                <a:t> </a:t>
              </a:r>
              <a:r>
                <a:rPr sz="1600" spc="-22" dirty="0">
                  <a:latin typeface="Calibri"/>
                  <a:cs typeface="Calibri"/>
                </a:rPr>
                <a:t>r</a:t>
              </a:r>
              <a:r>
                <a:rPr sz="1600" spc="-9" dirty="0">
                  <a:latin typeface="Calibri"/>
                  <a:cs typeface="Calibri"/>
                </a:rPr>
                <a:t>e‐</a:t>
              </a:r>
              <a:r>
                <a:rPr sz="1600" spc="-13" dirty="0">
                  <a:latin typeface="Calibri"/>
                  <a:cs typeface="Calibri"/>
                </a:rPr>
                <a:t>desi</a:t>
              </a:r>
              <a:r>
                <a:rPr sz="1600" spc="-4" dirty="0">
                  <a:latin typeface="Calibri"/>
                  <a:cs typeface="Calibri"/>
                </a:rPr>
                <a:t>g</a:t>
              </a:r>
              <a:r>
                <a:rPr sz="1600" spc="-9" dirty="0">
                  <a:latin typeface="Calibri"/>
                  <a:cs typeface="Calibri"/>
                </a:rPr>
                <a:t>n</a:t>
              </a:r>
              <a:r>
                <a:rPr sz="1600" spc="-4" dirty="0">
                  <a:latin typeface="Calibri"/>
                  <a:cs typeface="Calibri"/>
                </a:rPr>
                <a:t> </a:t>
              </a:r>
              <a:r>
                <a:rPr sz="1600" spc="-22" dirty="0" smtClean="0">
                  <a:latin typeface="Calibri"/>
                  <a:cs typeface="Calibri"/>
                </a:rPr>
                <a:t>r</a:t>
              </a:r>
              <a:r>
                <a:rPr sz="1600" spc="-9" dirty="0" smtClean="0">
                  <a:latin typeface="Calibri"/>
                  <a:cs typeface="Calibri"/>
                </a:rPr>
                <a:t>e</a:t>
              </a:r>
              <a:r>
                <a:rPr sz="1600" spc="-13" dirty="0" smtClean="0">
                  <a:latin typeface="Calibri"/>
                  <a:cs typeface="Calibri"/>
                </a:rPr>
                <a:t>qu</a:t>
              </a:r>
              <a:r>
                <a:rPr sz="1600" spc="-4" dirty="0" smtClean="0">
                  <a:latin typeface="Calibri"/>
                  <a:cs typeface="Calibri"/>
                </a:rPr>
                <a:t>i</a:t>
              </a:r>
              <a:r>
                <a:rPr sz="1600" spc="-22" dirty="0" smtClean="0">
                  <a:latin typeface="Calibri"/>
                  <a:cs typeface="Calibri"/>
                </a:rPr>
                <a:t>r</a:t>
              </a:r>
              <a:r>
                <a:rPr sz="1600" spc="-4" dirty="0" smtClean="0">
                  <a:latin typeface="Calibri"/>
                  <a:cs typeface="Calibri"/>
                </a:rPr>
                <a:t>e</a:t>
              </a:r>
              <a:r>
                <a:rPr sz="1600" spc="-9" dirty="0" smtClean="0">
                  <a:latin typeface="Calibri"/>
                  <a:cs typeface="Calibri"/>
                </a:rPr>
                <a:t>d</a:t>
              </a:r>
              <a:endParaRPr lang="en-US" sz="1600" spc="-9" dirty="0">
                <a:latin typeface="Calibri"/>
                <a:cs typeface="Calibri"/>
              </a:endParaRPr>
            </a:p>
            <a:p>
              <a:pPr marL="11397" marR="11397">
                <a:buFont typeface="Arial"/>
                <a:buChar char="•"/>
                <a:tabLst>
                  <a:tab pos="102002" algn="l"/>
                </a:tabLst>
              </a:pPr>
              <a:r>
                <a:rPr lang="en-US" sz="1600" spc="-13" dirty="0">
                  <a:cs typeface="Calibri"/>
                </a:rPr>
                <a:t>Di</a:t>
              </a:r>
              <a:r>
                <a:rPr lang="en-US" sz="1600" spc="-18" dirty="0">
                  <a:cs typeface="Calibri"/>
                </a:rPr>
                <a:t>f</a:t>
              </a:r>
              <a:r>
                <a:rPr lang="en-US" sz="1600" spc="-40" dirty="0">
                  <a:cs typeface="Calibri"/>
                </a:rPr>
                <a:t>f</a:t>
              </a:r>
              <a:r>
                <a:rPr lang="en-US" sz="1600" spc="-13" dirty="0">
                  <a:cs typeface="Calibri"/>
                </a:rPr>
                <a:t>e</a:t>
              </a:r>
              <a:r>
                <a:rPr lang="en-US" sz="1600" spc="-22" dirty="0">
                  <a:cs typeface="Calibri"/>
                </a:rPr>
                <a:t>r</a:t>
              </a:r>
              <a:r>
                <a:rPr lang="en-US" sz="1600" spc="-13" dirty="0">
                  <a:cs typeface="Calibri"/>
                </a:rPr>
                <a:t>e</a:t>
              </a:r>
              <a:r>
                <a:rPr lang="en-US" sz="1600" spc="-22" dirty="0">
                  <a:cs typeface="Calibri"/>
                </a:rPr>
                <a:t>n</a:t>
              </a:r>
              <a:r>
                <a:rPr lang="en-US" sz="1600" spc="-4" dirty="0">
                  <a:cs typeface="Calibri"/>
                </a:rPr>
                <a:t>t</a:t>
              </a:r>
              <a:r>
                <a:rPr lang="en-US" sz="1600" spc="18" dirty="0">
                  <a:cs typeface="Calibri"/>
                </a:rPr>
                <a:t> </a:t>
              </a:r>
              <a:r>
                <a:rPr lang="en-US" sz="1600" spc="-9" dirty="0">
                  <a:cs typeface="Calibri"/>
                </a:rPr>
                <a:t>designs</a:t>
              </a:r>
              <a:r>
                <a:rPr lang="en-US" sz="1600" spc="18" dirty="0">
                  <a:cs typeface="Calibri"/>
                </a:rPr>
                <a:t> </a:t>
              </a:r>
              <a:r>
                <a:rPr lang="en-US" sz="1600" spc="-36" dirty="0">
                  <a:cs typeface="Calibri"/>
                </a:rPr>
                <a:t>f</a:t>
              </a:r>
              <a:r>
                <a:rPr lang="en-US" sz="1600" spc="-9" dirty="0">
                  <a:cs typeface="Calibri"/>
                </a:rPr>
                <a:t>or</a:t>
              </a:r>
              <a:r>
                <a:rPr lang="en-US" sz="1600" spc="-4" dirty="0">
                  <a:cs typeface="Calibri"/>
                </a:rPr>
                <a:t> </a:t>
              </a:r>
              <a:r>
                <a:rPr lang="en-US" sz="1600" spc="-13" dirty="0">
                  <a:cs typeface="Calibri"/>
                </a:rPr>
                <a:t>di</a:t>
              </a:r>
              <a:r>
                <a:rPr lang="en-US" sz="1600" spc="-18" dirty="0">
                  <a:cs typeface="Calibri"/>
                </a:rPr>
                <a:t>f</a:t>
              </a:r>
              <a:r>
                <a:rPr lang="en-US" sz="1600" spc="-40" dirty="0">
                  <a:cs typeface="Calibri"/>
                </a:rPr>
                <a:t>f</a:t>
              </a:r>
              <a:r>
                <a:rPr lang="en-US" sz="1600" spc="-13" dirty="0">
                  <a:cs typeface="Calibri"/>
                </a:rPr>
                <a:t>e</a:t>
              </a:r>
              <a:r>
                <a:rPr lang="en-US" sz="1600" spc="-22" dirty="0">
                  <a:cs typeface="Calibri"/>
                </a:rPr>
                <a:t>r</a:t>
              </a:r>
              <a:r>
                <a:rPr lang="en-US" sz="1600" spc="-13" dirty="0">
                  <a:cs typeface="Calibri"/>
                </a:rPr>
                <a:t>e</a:t>
              </a:r>
              <a:r>
                <a:rPr lang="en-US" sz="1600" spc="-22" dirty="0">
                  <a:cs typeface="Calibri"/>
                </a:rPr>
                <a:t>n</a:t>
              </a:r>
              <a:r>
                <a:rPr lang="en-US" sz="1600" spc="-4" dirty="0">
                  <a:cs typeface="Calibri"/>
                </a:rPr>
                <a:t>t</a:t>
              </a:r>
              <a:r>
                <a:rPr lang="en-US" sz="1600" spc="18" dirty="0">
                  <a:cs typeface="Calibri"/>
                </a:rPr>
                <a:t> </a:t>
              </a:r>
              <a:r>
                <a:rPr lang="en-US" sz="1600" spc="-13" dirty="0" smtClean="0">
                  <a:cs typeface="Calibri"/>
                </a:rPr>
                <a:t>diso</a:t>
              </a:r>
              <a:r>
                <a:rPr lang="en-US" sz="1600" spc="-27" dirty="0" smtClean="0">
                  <a:cs typeface="Calibri"/>
                </a:rPr>
                <a:t>r</a:t>
              </a:r>
              <a:r>
                <a:rPr lang="en-US" sz="1600" spc="-13" dirty="0" smtClean="0">
                  <a:cs typeface="Calibri"/>
                </a:rPr>
                <a:t>de</a:t>
              </a:r>
              <a:r>
                <a:rPr lang="en-US" sz="1600" spc="-27" dirty="0" smtClean="0">
                  <a:cs typeface="Calibri"/>
                </a:rPr>
                <a:t>r</a:t>
              </a:r>
              <a:r>
                <a:rPr lang="en-US" sz="1600" spc="-9" dirty="0" smtClean="0">
                  <a:cs typeface="Calibri"/>
                </a:rPr>
                <a:t>s</a:t>
              </a:r>
              <a:endParaRPr lang="en-US" sz="1600" dirty="0">
                <a:cs typeface="Calibri"/>
              </a:endParaRPr>
            </a:p>
          </p:txBody>
        </p:sp>
        <p:sp>
          <p:nvSpPr>
            <p:cNvPr id="41" name="object 27"/>
            <p:cNvSpPr txBox="1"/>
            <p:nvPr/>
          </p:nvSpPr>
          <p:spPr>
            <a:xfrm>
              <a:off x="4572000" y="3870253"/>
              <a:ext cx="1666875" cy="1738703"/>
            </a:xfrm>
            <a:prstGeom prst="rect">
              <a:avLst/>
            </a:prstGeom>
          </p:spPr>
          <p:txBody>
            <a:bodyPr vert="horz" wrap="square" lIns="0" tIns="0" rIns="0" bIns="0" rtlCol="0">
              <a:noAutofit/>
            </a:bodyPr>
            <a:lstStyle/>
            <a:p>
              <a:pPr marL="102002" indent="-91176">
                <a:buFont typeface="Arial"/>
                <a:buChar char="•"/>
                <a:tabLst>
                  <a:tab pos="102002" algn="l"/>
                </a:tabLst>
              </a:pPr>
              <a:r>
                <a:rPr lang="en-US" sz="1600" spc="-13" dirty="0" smtClean="0">
                  <a:latin typeface="Calibri"/>
                  <a:cs typeface="Calibri"/>
                </a:rPr>
                <a:t>No non-coding regions</a:t>
              </a:r>
              <a:endParaRPr lang="en-US" sz="1600" spc="-9" dirty="0" smtClean="0">
                <a:latin typeface="Calibri"/>
                <a:cs typeface="Calibri"/>
              </a:endParaRPr>
            </a:p>
            <a:p>
              <a:pPr marL="102002" indent="-91176">
                <a:buFont typeface="Arial"/>
                <a:buChar char="•"/>
                <a:tabLst>
                  <a:tab pos="102002" algn="l"/>
                </a:tabLst>
              </a:pPr>
              <a:r>
                <a:rPr lang="en-US" sz="1600" spc="-13" dirty="0" smtClean="0">
                  <a:cs typeface="Calibri"/>
                </a:rPr>
                <a:t>Sequencing bias</a:t>
              </a:r>
            </a:p>
            <a:p>
              <a:pPr marL="102002" indent="-91176">
                <a:buFont typeface="Arial"/>
                <a:buChar char="•"/>
                <a:tabLst>
                  <a:tab pos="102002" algn="l"/>
                </a:tabLst>
              </a:pPr>
              <a:r>
                <a:rPr lang="en-US" sz="1600" spc="-13" dirty="0" smtClean="0">
                  <a:cs typeface="Calibri"/>
                </a:rPr>
                <a:t>Incidental findings</a:t>
              </a:r>
              <a:endParaRPr lang="en-US" sz="1600" spc="-18" dirty="0" smtClean="0">
                <a:cs typeface="Calibri"/>
              </a:endParaRPr>
            </a:p>
          </p:txBody>
        </p:sp>
        <p:sp>
          <p:nvSpPr>
            <p:cNvPr id="42" name="object 22"/>
            <p:cNvSpPr txBox="1"/>
            <p:nvPr/>
          </p:nvSpPr>
          <p:spPr>
            <a:xfrm>
              <a:off x="6513713" y="1823086"/>
              <a:ext cx="1571107" cy="954651"/>
            </a:xfrm>
            <a:prstGeom prst="rect">
              <a:avLst/>
            </a:prstGeom>
          </p:spPr>
          <p:txBody>
            <a:bodyPr vert="horz" wrap="square" lIns="0" tIns="0" rIns="0" bIns="0" rtlCol="0">
              <a:noAutofit/>
            </a:bodyPr>
            <a:lstStyle/>
            <a:p>
              <a:pPr marL="102002" indent="-91176">
                <a:buFont typeface="Arial"/>
                <a:buChar char="•"/>
                <a:tabLst>
                  <a:tab pos="102002" algn="l"/>
                </a:tabLst>
              </a:pPr>
              <a:r>
                <a:rPr lang="en-US" sz="1600" spc="-76" dirty="0">
                  <a:latin typeface="Calibri"/>
                  <a:cs typeface="Calibri"/>
                </a:rPr>
                <a:t> </a:t>
              </a:r>
              <a:r>
                <a:rPr lang="en-US" sz="1600" spc="-9" dirty="0" smtClean="0">
                  <a:latin typeface="Calibri"/>
                  <a:cs typeface="Calibri"/>
                </a:rPr>
                <a:t>No sequencing bias</a:t>
              </a:r>
            </a:p>
            <a:p>
              <a:pPr marL="102002" indent="-91176">
                <a:buFont typeface="Arial"/>
                <a:buChar char="•"/>
                <a:tabLst>
                  <a:tab pos="102002" algn="l"/>
                </a:tabLst>
              </a:pPr>
              <a:r>
                <a:rPr lang="en-US" sz="1600" spc="-13" dirty="0" smtClean="0">
                  <a:cs typeface="Calibri"/>
                </a:rPr>
                <a:t>Detect SVs and SNVs</a:t>
              </a:r>
              <a:endParaRPr lang="en-US" sz="1600" spc="-9" dirty="0" smtClean="0">
                <a:cs typeface="Calibri"/>
              </a:endParaRPr>
            </a:p>
          </p:txBody>
        </p:sp>
        <p:sp>
          <p:nvSpPr>
            <p:cNvPr id="43" name="object 22"/>
            <p:cNvSpPr txBox="1"/>
            <p:nvPr/>
          </p:nvSpPr>
          <p:spPr>
            <a:xfrm>
              <a:off x="6513713" y="3870253"/>
              <a:ext cx="1571107" cy="1848656"/>
            </a:xfrm>
            <a:prstGeom prst="rect">
              <a:avLst/>
            </a:prstGeom>
          </p:spPr>
          <p:txBody>
            <a:bodyPr vert="horz" wrap="square" lIns="0" tIns="0" rIns="0" bIns="0" rtlCol="0">
              <a:noAutofit/>
            </a:bodyPr>
            <a:lstStyle/>
            <a:p>
              <a:pPr marL="102002" indent="-91176">
                <a:buFont typeface="Arial"/>
                <a:buChar char="•"/>
                <a:tabLst>
                  <a:tab pos="102002" algn="l"/>
                </a:tabLst>
              </a:pPr>
              <a:r>
                <a:rPr lang="en-US" sz="1600" spc="-76" dirty="0">
                  <a:latin typeface="Calibri"/>
                  <a:cs typeface="Calibri"/>
                </a:rPr>
                <a:t> </a:t>
              </a:r>
              <a:r>
                <a:rPr lang="en-US" sz="1600" spc="-9" dirty="0" smtClean="0">
                  <a:latin typeface="Calibri"/>
                  <a:cs typeface="Calibri"/>
                </a:rPr>
                <a:t>Data analysis bottleneck</a:t>
              </a:r>
            </a:p>
            <a:p>
              <a:pPr marL="102002" indent="-91176">
                <a:buFont typeface="Arial"/>
                <a:buChar char="•"/>
                <a:tabLst>
                  <a:tab pos="102002" algn="l"/>
                </a:tabLst>
              </a:pPr>
              <a:r>
                <a:rPr lang="en-US" sz="1600" spc="-13" dirty="0" smtClean="0">
                  <a:cs typeface="Calibri"/>
                </a:rPr>
                <a:t>Interpretation of non-coding regions</a:t>
              </a:r>
            </a:p>
            <a:p>
              <a:pPr marL="102002" indent="-91176">
                <a:buFont typeface="Arial"/>
                <a:buChar char="•"/>
                <a:tabLst>
                  <a:tab pos="102002" algn="l"/>
                </a:tabLst>
              </a:pPr>
              <a:r>
                <a:rPr lang="en-US" sz="1600" spc="-13" dirty="0" smtClean="0">
                  <a:cs typeface="Calibri"/>
                </a:rPr>
                <a:t>Expensive, time-consuming</a:t>
              </a:r>
              <a:endParaRPr lang="en-US" sz="1600" spc="-9" dirty="0" smtClean="0">
                <a:cs typeface="Calibri"/>
              </a:endParaRPr>
            </a:p>
          </p:txBody>
        </p:sp>
        <p:sp>
          <p:nvSpPr>
            <p:cNvPr id="30" name="object 20"/>
            <p:cNvSpPr txBox="1"/>
            <p:nvPr/>
          </p:nvSpPr>
          <p:spPr>
            <a:xfrm>
              <a:off x="6629400" y="1413062"/>
              <a:ext cx="1451265" cy="286646"/>
            </a:xfrm>
            <a:prstGeom prst="rect">
              <a:avLst/>
            </a:prstGeom>
          </p:spPr>
          <p:txBody>
            <a:bodyPr vert="horz" wrap="square" lIns="0" tIns="0" rIns="0" bIns="0" rtlCol="0">
              <a:noAutofit/>
            </a:bodyPr>
            <a:lstStyle/>
            <a:p>
              <a:pPr marL="11397"/>
              <a:r>
                <a:rPr lang="en-US" sz="1600" b="1" spc="-4" dirty="0" smtClean="0">
                  <a:solidFill>
                    <a:srgbClr val="FFFFFF"/>
                  </a:solidFill>
                  <a:latin typeface="Calibri"/>
                  <a:cs typeface="Calibri"/>
                </a:rPr>
                <a:t>Whole Genome</a:t>
              </a:r>
              <a:endParaRPr sz="1600" dirty="0">
                <a:latin typeface="Calibri"/>
                <a:cs typeface="Calibri"/>
              </a:endParaRPr>
            </a:p>
          </p:txBody>
        </p:sp>
      </p:grpSp>
    </p:spTree>
    <p:extLst>
      <p:ext uri="{BB962C8B-B14F-4D97-AF65-F5344CB8AC3E}">
        <p14:creationId xmlns:p14="http://schemas.microsoft.com/office/powerpoint/2010/main" val="135945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US" sz="3600" dirty="0" err="1" smtClean="0"/>
              <a:t>Exome</a:t>
            </a:r>
            <a:r>
              <a:rPr lang="en-US" sz="3600" dirty="0" smtClean="0"/>
              <a:t> sequencing detects mutations</a:t>
            </a:r>
            <a:endParaRPr lang="en-US" sz="36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214807"/>
            <a:ext cx="6934200" cy="5239174"/>
          </a:xfrm>
        </p:spPr>
      </p:pic>
      <p:sp>
        <p:nvSpPr>
          <p:cNvPr id="5" name="TextBox 4"/>
          <p:cNvSpPr txBox="1"/>
          <p:nvPr/>
        </p:nvSpPr>
        <p:spPr>
          <a:xfrm>
            <a:off x="811161" y="6488668"/>
            <a:ext cx="2302233" cy="369332"/>
          </a:xfrm>
          <a:prstGeom prst="rect">
            <a:avLst/>
          </a:prstGeom>
          <a:noFill/>
        </p:spPr>
        <p:txBody>
          <a:bodyPr wrap="none" rtlCol="0">
            <a:spAutoFit/>
          </a:bodyPr>
          <a:lstStyle/>
          <a:p>
            <a:r>
              <a:rPr lang="en-US" dirty="0"/>
              <a:t>http://www.stjude.org</a:t>
            </a:r>
          </a:p>
        </p:txBody>
      </p:sp>
    </p:spTree>
    <p:extLst>
      <p:ext uri="{BB962C8B-B14F-4D97-AF65-F5344CB8AC3E}">
        <p14:creationId xmlns:p14="http://schemas.microsoft.com/office/powerpoint/2010/main" val="654807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7234"/>
            <a:ext cx="8229600" cy="1237807"/>
          </a:xfrm>
          <a:prstGeom prst="rect">
            <a:avLst/>
          </a:prstGeom>
        </p:spPr>
        <p:txBody>
          <a:bodyPr vert="horz" wrap="square" lIns="0" tIns="128556" rIns="0" bIns="0" rtlCol="0">
            <a:spAutoFit/>
          </a:bodyPr>
          <a:lstStyle/>
          <a:p>
            <a:pPr marL="241300" algn="l">
              <a:lnSpc>
                <a:spcPct val="100000"/>
              </a:lnSpc>
            </a:pPr>
            <a:r>
              <a:rPr lang="en-US" sz="3600" spc="-5" dirty="0" smtClean="0"/>
              <a:t>Somatic mutation calls require tumor-normal paired samples</a:t>
            </a:r>
            <a:endParaRPr sz="3600" spc="-5" dirty="0"/>
          </a:p>
        </p:txBody>
      </p:sp>
      <p:sp>
        <p:nvSpPr>
          <p:cNvPr id="6" name="object 6"/>
          <p:cNvSpPr txBox="1"/>
          <p:nvPr/>
        </p:nvSpPr>
        <p:spPr>
          <a:xfrm>
            <a:off x="7913370" y="3261597"/>
            <a:ext cx="725170" cy="254000"/>
          </a:xfrm>
          <a:prstGeom prst="rect">
            <a:avLst/>
          </a:prstGeom>
        </p:spPr>
        <p:txBody>
          <a:bodyPr vert="horz" wrap="square" lIns="0" tIns="0" rIns="0" bIns="0" rtlCol="0">
            <a:spAutoFit/>
          </a:bodyPr>
          <a:lstStyle/>
          <a:p>
            <a:pPr marL="12700">
              <a:lnSpc>
                <a:spcPct val="100000"/>
              </a:lnSpc>
            </a:pPr>
            <a:r>
              <a:rPr sz="1800" dirty="0">
                <a:solidFill>
                  <a:srgbClr val="33339A"/>
                </a:solidFill>
                <a:latin typeface="Arial"/>
                <a:cs typeface="Arial"/>
              </a:rPr>
              <a:t>normal</a:t>
            </a:r>
            <a:endParaRPr sz="1800" dirty="0">
              <a:latin typeface="Arial"/>
              <a:cs typeface="Arial"/>
            </a:endParaRPr>
          </a:p>
        </p:txBody>
      </p:sp>
      <p:sp>
        <p:nvSpPr>
          <p:cNvPr id="7" name="object 7"/>
          <p:cNvSpPr txBox="1"/>
          <p:nvPr/>
        </p:nvSpPr>
        <p:spPr>
          <a:xfrm>
            <a:off x="8021434" y="4633324"/>
            <a:ext cx="610235" cy="254000"/>
          </a:xfrm>
          <a:prstGeom prst="rect">
            <a:avLst/>
          </a:prstGeom>
        </p:spPr>
        <p:txBody>
          <a:bodyPr vert="horz" wrap="square" lIns="0" tIns="0" rIns="0" bIns="0" rtlCol="0">
            <a:spAutoFit/>
          </a:bodyPr>
          <a:lstStyle/>
          <a:p>
            <a:pPr marL="12700">
              <a:lnSpc>
                <a:spcPct val="100000"/>
              </a:lnSpc>
            </a:pPr>
            <a:r>
              <a:rPr sz="1800" dirty="0">
                <a:solidFill>
                  <a:srgbClr val="33339A"/>
                </a:solidFill>
                <a:latin typeface="Arial"/>
                <a:cs typeface="Arial"/>
              </a:rPr>
              <a:t>tumor</a:t>
            </a:r>
            <a:endParaRPr sz="1800" dirty="0">
              <a:latin typeface="Arial"/>
              <a:cs typeface="Arial"/>
            </a:endParaRPr>
          </a:p>
        </p:txBody>
      </p:sp>
      <p:pic>
        <p:nvPicPr>
          <p:cNvPr id="8"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905000"/>
            <a:ext cx="7070725" cy="3886200"/>
          </a:xfrm>
        </p:spPr>
      </p:pic>
    </p:spTree>
    <p:extLst>
      <p:ext uri="{BB962C8B-B14F-4D97-AF65-F5344CB8AC3E}">
        <p14:creationId xmlns:p14="http://schemas.microsoft.com/office/powerpoint/2010/main" val="3121367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3200" dirty="0"/>
              <a:t>The </a:t>
            </a:r>
            <a:r>
              <a:rPr lang="en-US" sz="3200" dirty="0" err="1"/>
              <a:t>SureSelect</a:t>
            </a:r>
            <a:r>
              <a:rPr lang="en-US" sz="3200" dirty="0"/>
              <a:t> Target </a:t>
            </a:r>
            <a:r>
              <a:rPr lang="en-US" sz="3200" dirty="0" smtClean="0"/>
              <a:t>Enrichment workflow</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18903"/>
            <a:ext cx="4526994" cy="5278909"/>
          </a:xfrm>
          <a:prstGeom prst="rect">
            <a:avLst/>
          </a:prstGeom>
        </p:spPr>
      </p:pic>
      <p:sp>
        <p:nvSpPr>
          <p:cNvPr id="6" name="TextBox 5"/>
          <p:cNvSpPr txBox="1"/>
          <p:nvPr/>
        </p:nvSpPr>
        <p:spPr>
          <a:xfrm>
            <a:off x="1066800" y="6497812"/>
            <a:ext cx="5728812" cy="369332"/>
          </a:xfrm>
          <a:prstGeom prst="rect">
            <a:avLst/>
          </a:prstGeom>
          <a:noFill/>
        </p:spPr>
        <p:txBody>
          <a:bodyPr wrap="none" rtlCol="0">
            <a:spAutoFit/>
          </a:bodyPr>
          <a:lstStyle/>
          <a:p>
            <a:r>
              <a:rPr lang="en-US" dirty="0"/>
              <a:t>http://www.genomics.agilent.com/article.jsp?pageId=3083</a:t>
            </a:r>
          </a:p>
        </p:txBody>
      </p:sp>
    </p:spTree>
    <p:extLst>
      <p:ext uri="{BB962C8B-B14F-4D97-AF65-F5344CB8AC3E}">
        <p14:creationId xmlns:p14="http://schemas.microsoft.com/office/powerpoint/2010/main" val="1920429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Comparison of four </a:t>
            </a:r>
            <a:r>
              <a:rPr lang="en-US" sz="3600" dirty="0" err="1" smtClean="0"/>
              <a:t>exome</a:t>
            </a:r>
            <a:r>
              <a:rPr lang="en-US" sz="3600" dirty="0" smtClean="0"/>
              <a:t> </a:t>
            </a:r>
            <a:r>
              <a:rPr lang="en-US" sz="3600" dirty="0"/>
              <a:t>capture </a:t>
            </a:r>
            <a:r>
              <a:rPr lang="en-US" sz="3600" dirty="0" smtClean="0"/>
              <a:t>systems</a:t>
            </a:r>
            <a:endParaRPr lang="en-US" sz="3600"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47003"/>
            <a:ext cx="8229600" cy="383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6172200"/>
            <a:ext cx="5124160" cy="646331"/>
          </a:xfrm>
          <a:prstGeom prst="rect">
            <a:avLst/>
          </a:prstGeom>
          <a:noFill/>
        </p:spPr>
        <p:txBody>
          <a:bodyPr wrap="none" rtlCol="0">
            <a:spAutoFit/>
          </a:bodyPr>
          <a:lstStyle/>
          <a:p>
            <a:r>
              <a:rPr lang="en-US" dirty="0" err="1" smtClean="0"/>
              <a:t>Chilamakuri</a:t>
            </a:r>
            <a:r>
              <a:rPr lang="en-US" dirty="0" smtClean="0"/>
              <a:t>, C. et al. (2014) </a:t>
            </a:r>
            <a:r>
              <a:rPr lang="en-US" dirty="0"/>
              <a:t>BMC Genomics. </a:t>
            </a:r>
            <a:r>
              <a:rPr lang="en-US" dirty="0" smtClean="0"/>
              <a:t>15:449..</a:t>
            </a:r>
            <a:endParaRPr lang="en-US" dirty="0"/>
          </a:p>
          <a:p>
            <a:endParaRPr lang="en-US" dirty="0"/>
          </a:p>
        </p:txBody>
      </p:sp>
      <p:sp>
        <p:nvSpPr>
          <p:cNvPr id="3" name="Oval 2"/>
          <p:cNvSpPr/>
          <p:nvPr/>
        </p:nvSpPr>
        <p:spPr>
          <a:xfrm>
            <a:off x="152400" y="3810000"/>
            <a:ext cx="1905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8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Coverage of </a:t>
            </a:r>
            <a:r>
              <a:rPr lang="en-US" dirty="0" err="1"/>
              <a:t>exome</a:t>
            </a:r>
            <a:r>
              <a:rPr lang="en-US" dirty="0"/>
              <a:t> capture </a:t>
            </a:r>
            <a:r>
              <a:rPr lang="en-US" dirty="0" smtClean="0"/>
              <a:t>systems</a:t>
            </a:r>
            <a:endParaRPr lang="en-US" dirty="0"/>
          </a:p>
        </p:txBody>
      </p:sp>
      <p:sp>
        <p:nvSpPr>
          <p:cNvPr id="4" name="TextBox 3"/>
          <p:cNvSpPr txBox="1"/>
          <p:nvPr/>
        </p:nvSpPr>
        <p:spPr>
          <a:xfrm>
            <a:off x="533400" y="6356866"/>
            <a:ext cx="5124160" cy="369332"/>
          </a:xfrm>
          <a:prstGeom prst="rect">
            <a:avLst/>
          </a:prstGeom>
          <a:noFill/>
        </p:spPr>
        <p:txBody>
          <a:bodyPr wrap="none" rtlCol="0">
            <a:spAutoFit/>
          </a:bodyPr>
          <a:lstStyle/>
          <a:p>
            <a:r>
              <a:rPr lang="en-US" dirty="0" err="1" smtClean="0"/>
              <a:t>Chilamakuri</a:t>
            </a:r>
            <a:r>
              <a:rPr lang="en-US" dirty="0" smtClean="0"/>
              <a:t>, C. et al. (2014) </a:t>
            </a:r>
            <a:r>
              <a:rPr lang="en-US" dirty="0"/>
              <a:t>BMC Genomics. </a:t>
            </a:r>
            <a:r>
              <a:rPr lang="en-US" dirty="0" smtClean="0"/>
              <a:t>15:449..</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46722"/>
            <a:ext cx="395730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4800600" y="2133600"/>
            <a:ext cx="3931824" cy="2895600"/>
            <a:chOff x="4800600" y="2133600"/>
            <a:chExt cx="3931824" cy="2895600"/>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178844"/>
              <a:ext cx="3912489" cy="285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58000" y="2133600"/>
              <a:ext cx="1874424" cy="307777"/>
            </a:xfrm>
            <a:prstGeom prst="rect">
              <a:avLst/>
            </a:prstGeom>
            <a:noFill/>
          </p:spPr>
          <p:txBody>
            <a:bodyPr wrap="none" rtlCol="0">
              <a:spAutoFit/>
            </a:bodyPr>
            <a:lstStyle/>
            <a:p>
              <a:r>
                <a:rPr lang="en-US" sz="1400" b="1" dirty="0" smtClean="0"/>
                <a:t>(33.3Mb </a:t>
              </a:r>
              <a:r>
                <a:rPr lang="en-US" sz="1400" b="1" smtClean="0"/>
                <a:t>coding exons)</a:t>
              </a:r>
              <a:endParaRPr lang="en-US" sz="1400" b="1" dirty="0"/>
            </a:p>
          </p:txBody>
        </p:sp>
      </p:grpSp>
    </p:spTree>
    <p:extLst>
      <p:ext uri="{BB962C8B-B14F-4D97-AF65-F5344CB8AC3E}">
        <p14:creationId xmlns:p14="http://schemas.microsoft.com/office/powerpoint/2010/main" val="207198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arenR"/>
            </a:pPr>
            <a:r>
              <a:rPr lang="en-US" dirty="0">
                <a:solidFill>
                  <a:schemeClr val="accent6">
                    <a:lumMod val="60000"/>
                    <a:lumOff val="40000"/>
                  </a:schemeClr>
                </a:solidFill>
              </a:rPr>
              <a:t>Next generation </a:t>
            </a:r>
            <a:r>
              <a:rPr lang="en-US" dirty="0" smtClean="0">
                <a:solidFill>
                  <a:schemeClr val="accent6">
                    <a:lumMod val="60000"/>
                    <a:lumOff val="40000"/>
                  </a:schemeClr>
                </a:solidFill>
              </a:rPr>
              <a:t>sequencing </a:t>
            </a:r>
            <a:r>
              <a:rPr lang="en-US" dirty="0">
                <a:solidFill>
                  <a:schemeClr val="accent6">
                    <a:lumMod val="60000"/>
                    <a:lumOff val="40000"/>
                  </a:schemeClr>
                </a:solidFill>
              </a:rPr>
              <a:t>(NGS)</a:t>
            </a:r>
          </a:p>
          <a:p>
            <a:pPr marL="457200" indent="-457200">
              <a:buFont typeface="+mj-lt"/>
              <a:buAutoNum type="arabicParenR" startAt="2"/>
            </a:pPr>
            <a:r>
              <a:rPr lang="en-US" dirty="0" err="1" smtClean="0">
                <a:solidFill>
                  <a:schemeClr val="accent6">
                    <a:lumMod val="60000"/>
                    <a:lumOff val="40000"/>
                  </a:schemeClr>
                </a:solidFill>
              </a:rPr>
              <a:t>Exome</a:t>
            </a:r>
            <a:r>
              <a:rPr lang="en-US" dirty="0" smtClean="0">
                <a:solidFill>
                  <a:schemeClr val="accent6">
                    <a:lumMod val="60000"/>
                    <a:lumOff val="40000"/>
                  </a:schemeClr>
                </a:solidFill>
              </a:rPr>
              <a:t> </a:t>
            </a:r>
            <a:r>
              <a:rPr lang="en-US" dirty="0">
                <a:solidFill>
                  <a:schemeClr val="accent6">
                    <a:lumMod val="60000"/>
                    <a:lumOff val="40000"/>
                  </a:schemeClr>
                </a:solidFill>
              </a:rPr>
              <a:t>sequencing</a:t>
            </a:r>
          </a:p>
          <a:p>
            <a:pPr marL="457200" indent="-457200">
              <a:buFont typeface="+mj-lt"/>
              <a:buAutoNum type="arabicParenR" startAt="2"/>
            </a:pPr>
            <a:r>
              <a:rPr lang="en-US" dirty="0"/>
              <a:t>Experimental </a:t>
            </a:r>
            <a:r>
              <a:rPr lang="en-US" dirty="0" smtClean="0"/>
              <a:t>design</a:t>
            </a:r>
          </a:p>
          <a:p>
            <a:pPr lvl="1">
              <a:buFont typeface="Wingdings" panose="05000000000000000000" pitchFamily="2" charset="2"/>
              <a:buChar char="v"/>
            </a:pPr>
            <a:r>
              <a:rPr lang="en-US" dirty="0" smtClean="0"/>
              <a:t>Sample size</a:t>
            </a:r>
          </a:p>
          <a:p>
            <a:pPr lvl="1">
              <a:buFont typeface="Wingdings" panose="05000000000000000000" pitchFamily="2" charset="2"/>
              <a:buChar char="v"/>
            </a:pPr>
            <a:r>
              <a:rPr lang="en-US" dirty="0" smtClean="0"/>
              <a:t>Sequencing coverage</a:t>
            </a:r>
          </a:p>
          <a:p>
            <a:pPr marL="457200" indent="-457200">
              <a:buFont typeface="+mj-lt"/>
              <a:buAutoNum type="arabicParenR" startAt="2"/>
            </a:pPr>
            <a:r>
              <a:rPr lang="en-US" dirty="0" smtClean="0">
                <a:solidFill>
                  <a:schemeClr val="accent6">
                    <a:lumMod val="60000"/>
                    <a:lumOff val="40000"/>
                  </a:schemeClr>
                </a:solidFill>
              </a:rPr>
              <a:t>Mutation study resource</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531519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24524" y="975663"/>
            <a:ext cx="4791074" cy="5486400"/>
            <a:chOff x="3076575" y="152400"/>
            <a:chExt cx="4638674" cy="6324600"/>
          </a:xfrm>
        </p:grpSpPr>
        <p:sp>
          <p:nvSpPr>
            <p:cNvPr id="6" name="Rounded Rectangle 5"/>
            <p:cNvSpPr/>
            <p:nvPr/>
          </p:nvSpPr>
          <p:spPr>
            <a:xfrm>
              <a:off x="3129915" y="152400"/>
              <a:ext cx="2232660" cy="457200"/>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Sample preparation</a:t>
              </a:r>
            </a:p>
            <a:p>
              <a:pPr algn="ctr"/>
              <a:r>
                <a:rPr lang="en-US" sz="1400" dirty="0" smtClean="0">
                  <a:solidFill>
                    <a:schemeClr val="tx1"/>
                  </a:solidFill>
                </a:rPr>
                <a:t>Genomic DNA</a:t>
              </a:r>
              <a:endParaRPr lang="en-US" sz="1400" dirty="0">
                <a:solidFill>
                  <a:schemeClr val="tx1"/>
                </a:solidFill>
              </a:endParaRPr>
            </a:p>
          </p:txBody>
        </p:sp>
        <p:sp>
          <p:nvSpPr>
            <p:cNvPr id="22" name="Rounded Rectangle 21"/>
            <p:cNvSpPr/>
            <p:nvPr/>
          </p:nvSpPr>
          <p:spPr>
            <a:xfrm>
              <a:off x="3129915" y="1005839"/>
              <a:ext cx="2280285" cy="408623"/>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t" anchorCtr="0">
              <a:spAutoFit/>
            </a:bodyPr>
            <a:lstStyle/>
            <a:p>
              <a:pPr algn="ctr"/>
              <a:r>
                <a:rPr lang="en-US" dirty="0" smtClean="0">
                  <a:solidFill>
                    <a:schemeClr val="tx1"/>
                  </a:solidFill>
                </a:rPr>
                <a:t>Library construction</a:t>
              </a:r>
              <a:endParaRPr lang="en-US" sz="1400" dirty="0">
                <a:solidFill>
                  <a:schemeClr val="tx1"/>
                </a:solidFill>
              </a:endParaRPr>
            </a:p>
          </p:txBody>
        </p:sp>
        <p:sp>
          <p:nvSpPr>
            <p:cNvPr id="23" name="Rounded Rectangle 22"/>
            <p:cNvSpPr/>
            <p:nvPr/>
          </p:nvSpPr>
          <p:spPr>
            <a:xfrm>
              <a:off x="3124200" y="1828800"/>
              <a:ext cx="2286000" cy="457200"/>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Sequencing</a:t>
              </a:r>
            </a:p>
            <a:p>
              <a:pPr algn="ctr"/>
              <a:r>
                <a:rPr lang="en-US" sz="1400" dirty="0" err="1" smtClean="0">
                  <a:solidFill>
                    <a:schemeClr val="tx1"/>
                  </a:solidFill>
                </a:rPr>
                <a:t>Illumina</a:t>
              </a:r>
              <a:r>
                <a:rPr lang="en-US" sz="1400" dirty="0" smtClean="0">
                  <a:solidFill>
                    <a:schemeClr val="tx1"/>
                  </a:solidFill>
                </a:rPr>
                <a:t>, Roche, Life Tech.</a:t>
              </a:r>
              <a:endParaRPr lang="en-US" sz="1400" dirty="0">
                <a:solidFill>
                  <a:schemeClr val="tx1"/>
                </a:solidFill>
              </a:endParaRPr>
            </a:p>
          </p:txBody>
        </p:sp>
        <p:sp>
          <p:nvSpPr>
            <p:cNvPr id="31" name="Rectangle 30"/>
            <p:cNvSpPr/>
            <p:nvPr/>
          </p:nvSpPr>
          <p:spPr>
            <a:xfrm>
              <a:off x="3086100" y="2647950"/>
              <a:ext cx="2286000" cy="45720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Raw reads</a:t>
              </a:r>
            </a:p>
            <a:p>
              <a:pPr algn="ctr"/>
              <a:r>
                <a:rPr lang="en-US" sz="1400" dirty="0" smtClean="0">
                  <a:solidFill>
                    <a:schemeClr val="tx1"/>
                  </a:solidFill>
                </a:rPr>
                <a:t>FASTQ, QC report</a:t>
              </a:r>
              <a:endParaRPr lang="en-US" sz="1400" dirty="0">
                <a:solidFill>
                  <a:schemeClr val="tx1"/>
                </a:solidFill>
              </a:endParaRPr>
            </a:p>
          </p:txBody>
        </p:sp>
        <p:cxnSp>
          <p:nvCxnSpPr>
            <p:cNvPr id="33" name="Straight Arrow Connector 32"/>
            <p:cNvCxnSpPr/>
            <p:nvPr/>
          </p:nvCxnSpPr>
          <p:spPr>
            <a:xfrm flipH="1">
              <a:off x="4362450" y="3312616"/>
              <a:ext cx="137160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Parallelogram 38"/>
            <p:cNvSpPr/>
            <p:nvPr/>
          </p:nvSpPr>
          <p:spPr>
            <a:xfrm>
              <a:off x="5638800" y="3036748"/>
              <a:ext cx="2057400" cy="551736"/>
            </a:xfrm>
            <a:prstGeom prst="parallelogram">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1400" dirty="0" err="1" smtClean="0">
                  <a:solidFill>
                    <a:schemeClr val="tx1"/>
                  </a:solidFill>
                </a:rPr>
                <a:t>Bwa</a:t>
              </a:r>
              <a:r>
                <a:rPr lang="en-US" sz="1400" dirty="0" smtClean="0">
                  <a:solidFill>
                    <a:schemeClr val="tx1"/>
                  </a:solidFill>
                </a:rPr>
                <a:t>-Mem,  </a:t>
              </a:r>
              <a:r>
                <a:rPr lang="en-US" sz="1400" dirty="0" err="1" smtClean="0">
                  <a:solidFill>
                    <a:schemeClr val="tx1"/>
                  </a:solidFill>
                </a:rPr>
                <a:t>Novoalign</a:t>
              </a:r>
              <a:r>
                <a:rPr lang="en-US" sz="1400" dirty="0" smtClean="0">
                  <a:solidFill>
                    <a:schemeClr val="tx1"/>
                  </a:solidFill>
                </a:rPr>
                <a:t>, </a:t>
              </a:r>
              <a:r>
                <a:rPr lang="en-US" sz="1400" dirty="0" err="1" smtClean="0">
                  <a:solidFill>
                    <a:schemeClr val="tx1"/>
                  </a:solidFill>
                </a:rPr>
                <a:t>SAMtools</a:t>
              </a:r>
              <a:endParaRPr lang="en-US" sz="1400" dirty="0">
                <a:solidFill>
                  <a:schemeClr val="tx1"/>
                </a:solidFill>
              </a:endParaRPr>
            </a:p>
          </p:txBody>
        </p:sp>
        <p:sp>
          <p:nvSpPr>
            <p:cNvPr id="40" name="Rectangle 39"/>
            <p:cNvSpPr/>
            <p:nvPr/>
          </p:nvSpPr>
          <p:spPr>
            <a:xfrm>
              <a:off x="3114675" y="3505200"/>
              <a:ext cx="2286000" cy="45720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Mapped reads</a:t>
              </a:r>
            </a:p>
            <a:p>
              <a:pPr algn="ctr"/>
              <a:r>
                <a:rPr lang="en-US" sz="1400" dirty="0" smtClean="0">
                  <a:solidFill>
                    <a:schemeClr val="tx1"/>
                  </a:solidFill>
                </a:rPr>
                <a:t>Bam files, Alignment stats</a:t>
              </a:r>
              <a:endParaRPr lang="en-US" sz="1400" dirty="0">
                <a:solidFill>
                  <a:schemeClr val="tx1"/>
                </a:solidFill>
              </a:endParaRPr>
            </a:p>
          </p:txBody>
        </p:sp>
        <p:sp>
          <p:nvSpPr>
            <p:cNvPr id="45" name="Rectangle 44"/>
            <p:cNvSpPr/>
            <p:nvPr/>
          </p:nvSpPr>
          <p:spPr>
            <a:xfrm>
              <a:off x="3124200" y="4343400"/>
              <a:ext cx="2286000" cy="45720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Possible mutations and </a:t>
              </a:r>
              <a:r>
                <a:rPr lang="en-US" sz="1700" dirty="0" err="1" smtClean="0">
                  <a:solidFill>
                    <a:schemeClr val="tx1"/>
                  </a:solidFill>
                </a:rPr>
                <a:t>indels</a:t>
              </a:r>
              <a:endParaRPr lang="en-US" sz="1700" dirty="0">
                <a:solidFill>
                  <a:schemeClr val="tx1"/>
                </a:solidFill>
              </a:endParaRPr>
            </a:p>
          </p:txBody>
        </p:sp>
        <p:cxnSp>
          <p:nvCxnSpPr>
            <p:cNvPr id="46" name="Straight Arrow Connector 45"/>
            <p:cNvCxnSpPr/>
            <p:nvPr/>
          </p:nvCxnSpPr>
          <p:spPr>
            <a:xfrm flipH="1">
              <a:off x="4362450" y="4114800"/>
              <a:ext cx="137160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Parallelogram 46"/>
            <p:cNvSpPr/>
            <p:nvPr/>
          </p:nvSpPr>
          <p:spPr>
            <a:xfrm>
              <a:off x="5648325" y="3836848"/>
              <a:ext cx="2057400" cy="551736"/>
            </a:xfrm>
            <a:prstGeom prst="parallelogram">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ctr"/>
              <a:r>
                <a:rPr lang="en-US" sz="1400" dirty="0" err="1" smtClean="0">
                  <a:solidFill>
                    <a:schemeClr val="tx1"/>
                  </a:solidFill>
                </a:rPr>
                <a:t>MuTect</a:t>
              </a:r>
              <a:r>
                <a:rPr lang="en-US" sz="1400" dirty="0" smtClean="0">
                  <a:solidFill>
                    <a:schemeClr val="tx1"/>
                  </a:solidFill>
                </a:rPr>
                <a:t>, </a:t>
              </a:r>
              <a:r>
                <a:rPr lang="en-US" sz="1400" dirty="0" err="1" smtClean="0">
                  <a:solidFill>
                    <a:schemeClr val="tx1"/>
                  </a:solidFill>
                </a:rPr>
                <a:t>VarScan</a:t>
              </a:r>
              <a:r>
                <a:rPr lang="en-US" sz="1400" dirty="0" smtClean="0">
                  <a:solidFill>
                    <a:schemeClr val="tx1"/>
                  </a:solidFill>
                </a:rPr>
                <a:t>, GATK</a:t>
              </a:r>
              <a:endParaRPr lang="en-US" sz="1400" dirty="0">
                <a:solidFill>
                  <a:schemeClr val="tx1"/>
                </a:solidFill>
              </a:endParaRPr>
            </a:p>
          </p:txBody>
        </p:sp>
        <p:sp>
          <p:nvSpPr>
            <p:cNvPr id="50" name="Rectangle 49"/>
            <p:cNvSpPr/>
            <p:nvPr/>
          </p:nvSpPr>
          <p:spPr>
            <a:xfrm>
              <a:off x="3076575" y="5181600"/>
              <a:ext cx="2286000" cy="45720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Annotated and filtered functional variants</a:t>
              </a:r>
              <a:endParaRPr lang="en-US" sz="1700" dirty="0">
                <a:solidFill>
                  <a:schemeClr val="tx1"/>
                </a:solidFill>
              </a:endParaRPr>
            </a:p>
          </p:txBody>
        </p:sp>
        <p:cxnSp>
          <p:nvCxnSpPr>
            <p:cNvPr id="51" name="Straight Arrow Connector 50"/>
            <p:cNvCxnSpPr/>
            <p:nvPr/>
          </p:nvCxnSpPr>
          <p:spPr>
            <a:xfrm flipH="1">
              <a:off x="4314825" y="4991100"/>
              <a:ext cx="137160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Parallelogram 51"/>
            <p:cNvSpPr/>
            <p:nvPr/>
          </p:nvSpPr>
          <p:spPr>
            <a:xfrm>
              <a:off x="5638800" y="4713148"/>
              <a:ext cx="2057400" cy="555903"/>
            </a:xfrm>
            <a:prstGeom prst="parallelogram">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ctr"/>
              <a:r>
                <a:rPr lang="en-US" sz="1400" dirty="0" smtClean="0">
                  <a:solidFill>
                    <a:schemeClr val="tx1"/>
                  </a:solidFill>
                </a:rPr>
                <a:t>ANNOVAR, </a:t>
              </a:r>
              <a:r>
                <a:rPr lang="en-US" sz="1400" dirty="0" err="1" smtClean="0">
                  <a:solidFill>
                    <a:schemeClr val="tx1"/>
                  </a:solidFill>
                </a:rPr>
                <a:t>MutSig</a:t>
              </a:r>
              <a:r>
                <a:rPr lang="en-US" sz="1400" dirty="0" smtClean="0">
                  <a:solidFill>
                    <a:schemeClr val="tx1"/>
                  </a:solidFill>
                </a:rPr>
                <a:t>, </a:t>
              </a:r>
              <a:r>
                <a:rPr lang="en-US" sz="1400" dirty="0" err="1" smtClean="0">
                  <a:solidFill>
                    <a:schemeClr val="tx1"/>
                  </a:solidFill>
                </a:rPr>
                <a:t>HotNet</a:t>
              </a:r>
              <a:r>
                <a:rPr lang="en-US" sz="1400" dirty="0" smtClean="0">
                  <a:solidFill>
                    <a:schemeClr val="tx1"/>
                  </a:solidFill>
                </a:rPr>
                <a:t>, </a:t>
              </a:r>
              <a:r>
                <a:rPr lang="en-US" sz="1400" dirty="0" err="1" smtClean="0">
                  <a:solidFill>
                    <a:schemeClr val="tx1"/>
                  </a:solidFill>
                </a:rPr>
                <a:t>MEMo</a:t>
              </a:r>
              <a:r>
                <a:rPr lang="en-US" sz="1400" dirty="0" smtClean="0">
                  <a:solidFill>
                    <a:schemeClr val="tx1"/>
                  </a:solidFill>
                </a:rPr>
                <a:t> </a:t>
              </a:r>
              <a:endParaRPr lang="en-US" sz="1400" dirty="0">
                <a:solidFill>
                  <a:schemeClr val="tx1"/>
                </a:solidFill>
              </a:endParaRPr>
            </a:p>
          </p:txBody>
        </p:sp>
        <p:cxnSp>
          <p:nvCxnSpPr>
            <p:cNvPr id="53" name="Straight Arrow Connector 52"/>
            <p:cNvCxnSpPr>
              <a:endCxn id="54" idx="0"/>
            </p:cNvCxnSpPr>
            <p:nvPr/>
          </p:nvCxnSpPr>
          <p:spPr>
            <a:xfrm flipH="1">
              <a:off x="4243388" y="5638800"/>
              <a:ext cx="29528"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3124200" y="6019800"/>
              <a:ext cx="2238375" cy="45720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Confirmed novel functional variants</a:t>
              </a:r>
              <a:endParaRPr lang="en-US" sz="1700" dirty="0">
                <a:solidFill>
                  <a:schemeClr val="tx1"/>
                </a:solidFill>
              </a:endParaRPr>
            </a:p>
          </p:txBody>
        </p:sp>
        <p:cxnSp>
          <p:nvCxnSpPr>
            <p:cNvPr id="57" name="Straight Arrow Connector 56"/>
            <p:cNvCxnSpPr/>
            <p:nvPr/>
          </p:nvCxnSpPr>
          <p:spPr>
            <a:xfrm flipH="1">
              <a:off x="4343400" y="5819775"/>
              <a:ext cx="137160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Parallelogram 57"/>
            <p:cNvSpPr/>
            <p:nvPr/>
          </p:nvSpPr>
          <p:spPr>
            <a:xfrm>
              <a:off x="5657849" y="5543907"/>
              <a:ext cx="2057400" cy="551736"/>
            </a:xfrm>
            <a:prstGeom prst="parallelogram">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ctr"/>
              <a:r>
                <a:rPr lang="en-US" sz="1400" dirty="0" smtClean="0">
                  <a:solidFill>
                    <a:schemeClr val="tx1"/>
                  </a:solidFill>
                </a:rPr>
                <a:t>Manual review, Target re-sequencing</a:t>
              </a:r>
              <a:endParaRPr lang="en-US" sz="1400" dirty="0">
                <a:solidFill>
                  <a:schemeClr val="tx1"/>
                </a:solidFill>
              </a:endParaRPr>
            </a:p>
          </p:txBody>
        </p:sp>
        <p:cxnSp>
          <p:nvCxnSpPr>
            <p:cNvPr id="61" name="Straight Arrow Connector 60"/>
            <p:cNvCxnSpPr/>
            <p:nvPr/>
          </p:nvCxnSpPr>
          <p:spPr>
            <a:xfrm flipH="1">
              <a:off x="4267200" y="48006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267200" y="39624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4267200" y="31242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4267200" y="22860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267200" y="14478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4267200" y="609600"/>
              <a:ext cx="5715" cy="381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570530" y="208149"/>
            <a:ext cx="5630196" cy="646331"/>
          </a:xfrm>
          <a:prstGeom prst="rect">
            <a:avLst/>
          </a:prstGeom>
          <a:noFill/>
        </p:spPr>
        <p:txBody>
          <a:bodyPr wrap="none" rtlCol="0">
            <a:spAutoFit/>
          </a:bodyPr>
          <a:lstStyle/>
          <a:p>
            <a:r>
              <a:rPr lang="en-US" sz="3600" dirty="0" err="1" smtClean="0"/>
              <a:t>Exome</a:t>
            </a:r>
            <a:r>
              <a:rPr lang="en-US" sz="3600" dirty="0" smtClean="0"/>
              <a:t> sequencing workflow</a:t>
            </a:r>
            <a:endParaRPr lang="en-US" sz="3600" dirty="0"/>
          </a:p>
        </p:txBody>
      </p:sp>
    </p:spTree>
    <p:extLst>
      <p:ext uri="{BB962C8B-B14F-4D97-AF65-F5344CB8AC3E}">
        <p14:creationId xmlns:p14="http://schemas.microsoft.com/office/powerpoint/2010/main" val="4068021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1295400"/>
            <a:ext cx="3581400" cy="2209800"/>
          </a:xfrm>
        </p:spPr>
        <p:txBody>
          <a:bodyPr>
            <a:noAutofit/>
          </a:bodyPr>
          <a:lstStyle/>
          <a:p>
            <a:r>
              <a:rPr lang="en-US" sz="2400" dirty="0" smtClean="0"/>
              <a:t>OVCAR-3, NCI60 cell line, Ovarian cancer</a:t>
            </a:r>
            <a:endParaRPr lang="en-US" sz="2400" dirty="0"/>
          </a:p>
        </p:txBody>
      </p:sp>
      <p:sp>
        <p:nvSpPr>
          <p:cNvPr id="4" name="TextBox 3"/>
          <p:cNvSpPr txBox="1"/>
          <p:nvPr/>
        </p:nvSpPr>
        <p:spPr>
          <a:xfrm>
            <a:off x="685800" y="6477000"/>
            <a:ext cx="5372305" cy="369332"/>
          </a:xfrm>
          <a:prstGeom prst="rect">
            <a:avLst/>
          </a:prstGeom>
          <a:noFill/>
        </p:spPr>
        <p:txBody>
          <a:bodyPr wrap="none" rtlCol="0">
            <a:spAutoFit/>
          </a:bodyPr>
          <a:lstStyle/>
          <a:p>
            <a:r>
              <a:rPr lang="en-US" dirty="0"/>
              <a:t>http://www.ncbi.nlm.nih.gov/projects/sky/skyquery.cgi</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898018"/>
            <a:ext cx="3718381" cy="5578982"/>
          </a:xfrm>
        </p:spPr>
      </p:pic>
      <p:sp>
        <p:nvSpPr>
          <p:cNvPr id="7" name="Title 1"/>
          <p:cNvSpPr txBox="1">
            <a:spLocks/>
          </p:cNvSpPr>
          <p:nvPr/>
        </p:nvSpPr>
        <p:spPr>
          <a:xfrm>
            <a:off x="457200" y="76200"/>
            <a:ext cx="8229600" cy="914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C</a:t>
            </a:r>
            <a:r>
              <a:rPr lang="en-US" sz="3700" dirty="0" smtClean="0"/>
              <a:t>omplexity</a:t>
            </a:r>
            <a:r>
              <a:rPr lang="en-US" sz="3600" dirty="0" smtClean="0"/>
              <a:t> of the cancer genome</a:t>
            </a:r>
            <a:endParaRPr lang="en-US" sz="3600" dirty="0"/>
          </a:p>
        </p:txBody>
      </p:sp>
    </p:spTree>
    <p:extLst>
      <p:ext uri="{BB962C8B-B14F-4D97-AF65-F5344CB8AC3E}">
        <p14:creationId xmlns:p14="http://schemas.microsoft.com/office/powerpoint/2010/main" val="3064800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47800" y="304800"/>
            <a:ext cx="6687371" cy="990254"/>
          </a:xfrm>
          <a:prstGeom prst="rect">
            <a:avLst/>
          </a:prstGeom>
        </p:spPr>
        <p:txBody>
          <a:bodyPr vert="horz" wrap="square" lIns="0" tIns="0" rIns="0" bIns="0" rtlCol="0">
            <a:noAutofit/>
          </a:bodyPr>
          <a:lstStyle/>
          <a:p>
            <a:pPr marR="0" algn="ctr">
              <a:lnSpc>
                <a:spcPct val="100000"/>
              </a:lnSpc>
            </a:pPr>
            <a:r>
              <a:rPr sz="3600" spc="190" dirty="0" smtClean="0">
                <a:latin typeface="+mj-lt"/>
                <a:cs typeface="PMingLiU"/>
              </a:rPr>
              <a:t>Whol</a:t>
            </a:r>
            <a:r>
              <a:rPr sz="3600" spc="155" dirty="0" smtClean="0">
                <a:latin typeface="+mj-lt"/>
                <a:cs typeface="PMingLiU"/>
              </a:rPr>
              <a:t>e</a:t>
            </a:r>
            <a:r>
              <a:rPr sz="3600" spc="40" dirty="0" smtClean="0">
                <a:latin typeface="+mj-lt"/>
                <a:cs typeface="PMingLiU"/>
              </a:rPr>
              <a:t> </a:t>
            </a:r>
            <a:r>
              <a:rPr lang="en-US" sz="3600" spc="250" dirty="0" err="1" smtClean="0">
                <a:latin typeface="+mj-lt"/>
                <a:cs typeface="PMingLiU"/>
              </a:rPr>
              <a:t>e</a:t>
            </a:r>
            <a:r>
              <a:rPr sz="3600" spc="250" dirty="0" err="1" smtClean="0">
                <a:latin typeface="+mj-lt"/>
                <a:cs typeface="PMingLiU"/>
              </a:rPr>
              <a:t>xom</a:t>
            </a:r>
            <a:r>
              <a:rPr sz="3600" spc="190" dirty="0" err="1" smtClean="0">
                <a:latin typeface="+mj-lt"/>
                <a:cs typeface="PMingLiU"/>
              </a:rPr>
              <a:t>e</a:t>
            </a:r>
            <a:r>
              <a:rPr sz="3600" spc="40" dirty="0" smtClean="0">
                <a:latin typeface="+mj-lt"/>
                <a:cs typeface="PMingLiU"/>
              </a:rPr>
              <a:t> </a:t>
            </a:r>
            <a:r>
              <a:rPr sz="3600" spc="75" dirty="0" smtClean="0">
                <a:latin typeface="+mj-lt"/>
                <a:cs typeface="PMingLiU"/>
              </a:rPr>
              <a:t>DN</a:t>
            </a:r>
            <a:r>
              <a:rPr sz="3600" spc="80" dirty="0" smtClean="0">
                <a:latin typeface="+mj-lt"/>
                <a:cs typeface="PMingLiU"/>
              </a:rPr>
              <a:t>A</a:t>
            </a:r>
            <a:r>
              <a:rPr sz="3600" spc="-35" dirty="0" smtClean="0">
                <a:latin typeface="+mj-lt"/>
                <a:cs typeface="PMingLiU"/>
              </a:rPr>
              <a:t> </a:t>
            </a:r>
            <a:r>
              <a:rPr lang="en-US" sz="3600" spc="245" dirty="0" smtClean="0">
                <a:latin typeface="+mj-lt"/>
                <a:cs typeface="PMingLiU"/>
              </a:rPr>
              <a:t>s</a:t>
            </a:r>
            <a:r>
              <a:rPr sz="3600" spc="245" dirty="0" smtClean="0">
                <a:latin typeface="+mj-lt"/>
                <a:cs typeface="PMingLiU"/>
              </a:rPr>
              <a:t>ource</a:t>
            </a:r>
            <a:r>
              <a:rPr lang="en-US" sz="3600" spc="245" dirty="0" smtClean="0">
                <a:latin typeface="+mj-lt"/>
                <a:cs typeface="PMingLiU"/>
              </a:rPr>
              <a:t>s</a:t>
            </a:r>
            <a:endParaRPr sz="3600" dirty="0">
              <a:latin typeface="+mj-lt"/>
              <a:cs typeface="PMingLiU"/>
            </a:endParaRPr>
          </a:p>
          <a:p>
            <a:pPr>
              <a:lnSpc>
                <a:spcPts val="600"/>
              </a:lnSpc>
              <a:spcBef>
                <a:spcPts val="7"/>
              </a:spcBef>
            </a:pPr>
            <a:endParaRPr sz="600" dirty="0"/>
          </a:p>
        </p:txBody>
      </p:sp>
      <p:sp>
        <p:nvSpPr>
          <p:cNvPr id="9" name="object 9"/>
          <p:cNvSpPr txBox="1">
            <a:spLocks noGrp="1"/>
          </p:cNvSpPr>
          <p:nvPr>
            <p:ph type="sldNum" sz="quarter" idx="4294967295"/>
          </p:nvPr>
        </p:nvSpPr>
        <p:spPr>
          <a:xfrm>
            <a:off x="8530513" y="6540038"/>
            <a:ext cx="258745" cy="132278"/>
          </a:xfrm>
          <a:prstGeom prst="rect">
            <a:avLst/>
          </a:prstGeom>
        </p:spPr>
        <p:txBody>
          <a:bodyPr vert="horz" wrap="square" lIns="0" tIns="0" rIns="0" bIns="0" rtlCol="0">
            <a:noAutofit/>
          </a:bodyPr>
          <a:lstStyle/>
          <a:p>
            <a:pPr marL="25400">
              <a:lnSpc>
                <a:spcPct val="100000"/>
              </a:lnSpc>
            </a:pPr>
            <a:fld id="{81D60167-4931-47E6-BA6A-407CBD079E47}" type="slidenum">
              <a:rPr sz="1200" dirty="0" smtClean="0">
                <a:latin typeface="Arial"/>
                <a:cs typeface="Arial"/>
              </a:rPr>
              <a:t>21</a:t>
            </a:fld>
            <a:endParaRPr sz="1200">
              <a:latin typeface="Arial"/>
              <a:cs typeface="Arial"/>
            </a:endParaRPr>
          </a:p>
        </p:txBody>
      </p:sp>
      <p:grpSp>
        <p:nvGrpSpPr>
          <p:cNvPr id="13" name="Group 12"/>
          <p:cNvGrpSpPr/>
          <p:nvPr/>
        </p:nvGrpSpPr>
        <p:grpSpPr>
          <a:xfrm>
            <a:off x="1219200" y="1297584"/>
            <a:ext cx="6781799" cy="1669963"/>
            <a:chOff x="1219200" y="1297584"/>
            <a:chExt cx="6781799" cy="1669963"/>
          </a:xfrm>
        </p:grpSpPr>
        <p:sp>
          <p:nvSpPr>
            <p:cNvPr id="6" name="Freeform 5"/>
            <p:cNvSpPr/>
            <p:nvPr/>
          </p:nvSpPr>
          <p:spPr>
            <a:xfrm>
              <a:off x="3660647" y="1464581"/>
              <a:ext cx="4340352" cy="1335970"/>
            </a:xfrm>
            <a:custGeom>
              <a:avLst/>
              <a:gdLst>
                <a:gd name="connsiteX0" fmla="*/ 222666 w 1335970"/>
                <a:gd name="connsiteY0" fmla="*/ 0 h 4340352"/>
                <a:gd name="connsiteX1" fmla="*/ 1113304 w 1335970"/>
                <a:gd name="connsiteY1" fmla="*/ 0 h 4340352"/>
                <a:gd name="connsiteX2" fmla="*/ 1335970 w 1335970"/>
                <a:gd name="connsiteY2" fmla="*/ 222666 h 4340352"/>
                <a:gd name="connsiteX3" fmla="*/ 1335970 w 1335970"/>
                <a:gd name="connsiteY3" fmla="*/ 4340352 h 4340352"/>
                <a:gd name="connsiteX4" fmla="*/ 1335970 w 1335970"/>
                <a:gd name="connsiteY4" fmla="*/ 4340352 h 4340352"/>
                <a:gd name="connsiteX5" fmla="*/ 0 w 1335970"/>
                <a:gd name="connsiteY5" fmla="*/ 4340352 h 4340352"/>
                <a:gd name="connsiteX6" fmla="*/ 0 w 1335970"/>
                <a:gd name="connsiteY6" fmla="*/ 4340352 h 4340352"/>
                <a:gd name="connsiteX7" fmla="*/ 0 w 1335970"/>
                <a:gd name="connsiteY7" fmla="*/ 222666 h 4340352"/>
                <a:gd name="connsiteX8" fmla="*/ 222666 w 1335970"/>
                <a:gd name="connsiteY8" fmla="*/ 0 h 434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970" h="4340352">
                  <a:moveTo>
                    <a:pt x="1335970" y="723406"/>
                  </a:moveTo>
                  <a:lnTo>
                    <a:pt x="1335970" y="3616946"/>
                  </a:lnTo>
                  <a:cubicBezTo>
                    <a:pt x="1335970" y="4016472"/>
                    <a:pt x="1305285" y="4340352"/>
                    <a:pt x="1267433" y="4340352"/>
                  </a:cubicBezTo>
                  <a:lnTo>
                    <a:pt x="0" y="4340352"/>
                  </a:lnTo>
                  <a:lnTo>
                    <a:pt x="0" y="4340352"/>
                  </a:lnTo>
                  <a:lnTo>
                    <a:pt x="0" y="0"/>
                  </a:lnTo>
                  <a:lnTo>
                    <a:pt x="0" y="0"/>
                  </a:lnTo>
                  <a:lnTo>
                    <a:pt x="1267433" y="0"/>
                  </a:lnTo>
                  <a:cubicBezTo>
                    <a:pt x="1305285" y="0"/>
                    <a:pt x="1335970" y="323880"/>
                    <a:pt x="1335970" y="72340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9041" rIns="312866" bIns="189043"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Fresh frozen (FF)</a:t>
              </a:r>
              <a:endParaRPr lang="en-US" sz="2000" kern="1200" dirty="0"/>
            </a:p>
            <a:p>
              <a:pPr marL="228600" lvl="1" indent="-228600" algn="l" defTabSz="889000" rtl="0">
                <a:lnSpc>
                  <a:spcPct val="90000"/>
                </a:lnSpc>
                <a:spcBef>
                  <a:spcPct val="0"/>
                </a:spcBef>
                <a:spcAft>
                  <a:spcPct val="15000"/>
                </a:spcAft>
                <a:buChar char="••"/>
              </a:pPr>
              <a:r>
                <a:rPr lang="en-US" sz="2000" kern="1200" dirty="0" smtClean="0"/>
                <a:t>Paraffin embedded tissue (FFPE)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Cell line</a:t>
              </a:r>
              <a:endParaRPr lang="en-US" sz="2000" kern="1200" dirty="0"/>
            </a:p>
            <a:p>
              <a:pPr marL="228600" lvl="1" indent="-228600" algn="l" defTabSz="889000" rtl="0">
                <a:lnSpc>
                  <a:spcPct val="90000"/>
                </a:lnSpc>
                <a:spcBef>
                  <a:spcPct val="0"/>
                </a:spcBef>
                <a:spcAft>
                  <a:spcPct val="15000"/>
                </a:spcAft>
                <a:buChar char="••"/>
              </a:pPr>
              <a:r>
                <a:rPr lang="en-US" sz="2000" kern="1200" dirty="0" err="1" smtClean="0"/>
                <a:t>Xenograft</a:t>
              </a:r>
              <a:endParaRPr lang="en-US" sz="2000" kern="1200" dirty="0"/>
            </a:p>
          </p:txBody>
        </p:sp>
        <p:sp>
          <p:nvSpPr>
            <p:cNvPr id="7" name="Freeform 6"/>
            <p:cNvSpPr/>
            <p:nvPr/>
          </p:nvSpPr>
          <p:spPr>
            <a:xfrm>
              <a:off x="1219200" y="1297584"/>
              <a:ext cx="2441448" cy="1669963"/>
            </a:xfrm>
            <a:custGeom>
              <a:avLst/>
              <a:gdLst>
                <a:gd name="connsiteX0" fmla="*/ 0 w 2441448"/>
                <a:gd name="connsiteY0" fmla="*/ 278333 h 1669963"/>
                <a:gd name="connsiteX1" fmla="*/ 278333 w 2441448"/>
                <a:gd name="connsiteY1" fmla="*/ 0 h 1669963"/>
                <a:gd name="connsiteX2" fmla="*/ 2163115 w 2441448"/>
                <a:gd name="connsiteY2" fmla="*/ 0 h 1669963"/>
                <a:gd name="connsiteX3" fmla="*/ 2441448 w 2441448"/>
                <a:gd name="connsiteY3" fmla="*/ 278333 h 1669963"/>
                <a:gd name="connsiteX4" fmla="*/ 2441448 w 2441448"/>
                <a:gd name="connsiteY4" fmla="*/ 1391630 h 1669963"/>
                <a:gd name="connsiteX5" fmla="*/ 2163115 w 2441448"/>
                <a:gd name="connsiteY5" fmla="*/ 1669963 h 1669963"/>
                <a:gd name="connsiteX6" fmla="*/ 278333 w 2441448"/>
                <a:gd name="connsiteY6" fmla="*/ 1669963 h 1669963"/>
                <a:gd name="connsiteX7" fmla="*/ 0 w 2441448"/>
                <a:gd name="connsiteY7" fmla="*/ 1391630 h 1669963"/>
                <a:gd name="connsiteX8" fmla="*/ 0 w 2441448"/>
                <a:gd name="connsiteY8" fmla="*/ 278333 h 166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448" h="1669963">
                  <a:moveTo>
                    <a:pt x="0" y="278333"/>
                  </a:moveTo>
                  <a:cubicBezTo>
                    <a:pt x="0" y="124614"/>
                    <a:pt x="124614" y="0"/>
                    <a:pt x="278333" y="0"/>
                  </a:cubicBezTo>
                  <a:lnTo>
                    <a:pt x="2163115" y="0"/>
                  </a:lnTo>
                  <a:cubicBezTo>
                    <a:pt x="2316834" y="0"/>
                    <a:pt x="2441448" y="124614"/>
                    <a:pt x="2441448" y="278333"/>
                  </a:cubicBezTo>
                  <a:lnTo>
                    <a:pt x="2441448" y="1391630"/>
                  </a:lnTo>
                  <a:cubicBezTo>
                    <a:pt x="2441448" y="1545349"/>
                    <a:pt x="2316834" y="1669963"/>
                    <a:pt x="2163115" y="1669963"/>
                  </a:cubicBezTo>
                  <a:lnTo>
                    <a:pt x="278333" y="1669963"/>
                  </a:lnTo>
                  <a:cubicBezTo>
                    <a:pt x="124614" y="1669963"/>
                    <a:pt x="0" y="1545349"/>
                    <a:pt x="0" y="1391630"/>
                  </a:cubicBezTo>
                  <a:lnTo>
                    <a:pt x="0" y="278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3441" tIns="142481" rIns="203441" bIns="142481" numCol="1" spcCol="1270" anchor="ctr" anchorCtr="0">
              <a:noAutofit/>
            </a:bodyPr>
            <a:lstStyle/>
            <a:p>
              <a:pPr lvl="0" algn="ctr" defTabSz="1422400" rtl="0">
                <a:lnSpc>
                  <a:spcPct val="90000"/>
                </a:lnSpc>
                <a:spcBef>
                  <a:spcPct val="0"/>
                </a:spcBef>
                <a:spcAft>
                  <a:spcPct val="35000"/>
                </a:spcAft>
              </a:pPr>
              <a:r>
                <a:rPr lang="en-US" sz="3200" kern="1200" dirty="0" smtClean="0"/>
                <a:t>Tumor DNA</a:t>
              </a:r>
              <a:endParaRPr lang="en-US" sz="3200" kern="1200" dirty="0"/>
            </a:p>
          </p:txBody>
        </p:sp>
      </p:grpSp>
      <p:grpSp>
        <p:nvGrpSpPr>
          <p:cNvPr id="14" name="Group 13"/>
          <p:cNvGrpSpPr/>
          <p:nvPr/>
        </p:nvGrpSpPr>
        <p:grpSpPr>
          <a:xfrm>
            <a:off x="1219200" y="3051045"/>
            <a:ext cx="6781799" cy="1669963"/>
            <a:chOff x="1219200" y="3051045"/>
            <a:chExt cx="6781799" cy="1669963"/>
          </a:xfrm>
        </p:grpSpPr>
        <p:sp>
          <p:nvSpPr>
            <p:cNvPr id="8" name="Freeform 7"/>
            <p:cNvSpPr/>
            <p:nvPr/>
          </p:nvSpPr>
          <p:spPr>
            <a:xfrm>
              <a:off x="3660647" y="3218042"/>
              <a:ext cx="4340352" cy="1335970"/>
            </a:xfrm>
            <a:custGeom>
              <a:avLst/>
              <a:gdLst>
                <a:gd name="connsiteX0" fmla="*/ 222666 w 1335970"/>
                <a:gd name="connsiteY0" fmla="*/ 0 h 4340352"/>
                <a:gd name="connsiteX1" fmla="*/ 1113304 w 1335970"/>
                <a:gd name="connsiteY1" fmla="*/ 0 h 4340352"/>
                <a:gd name="connsiteX2" fmla="*/ 1335970 w 1335970"/>
                <a:gd name="connsiteY2" fmla="*/ 222666 h 4340352"/>
                <a:gd name="connsiteX3" fmla="*/ 1335970 w 1335970"/>
                <a:gd name="connsiteY3" fmla="*/ 4340352 h 4340352"/>
                <a:gd name="connsiteX4" fmla="*/ 1335970 w 1335970"/>
                <a:gd name="connsiteY4" fmla="*/ 4340352 h 4340352"/>
                <a:gd name="connsiteX5" fmla="*/ 0 w 1335970"/>
                <a:gd name="connsiteY5" fmla="*/ 4340352 h 4340352"/>
                <a:gd name="connsiteX6" fmla="*/ 0 w 1335970"/>
                <a:gd name="connsiteY6" fmla="*/ 4340352 h 4340352"/>
                <a:gd name="connsiteX7" fmla="*/ 0 w 1335970"/>
                <a:gd name="connsiteY7" fmla="*/ 222666 h 4340352"/>
                <a:gd name="connsiteX8" fmla="*/ 222666 w 1335970"/>
                <a:gd name="connsiteY8" fmla="*/ 0 h 434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970" h="4340352">
                  <a:moveTo>
                    <a:pt x="1335970" y="723406"/>
                  </a:moveTo>
                  <a:lnTo>
                    <a:pt x="1335970" y="3616946"/>
                  </a:lnTo>
                  <a:cubicBezTo>
                    <a:pt x="1335970" y="4016472"/>
                    <a:pt x="1305285" y="4340352"/>
                    <a:pt x="1267433" y="4340352"/>
                  </a:cubicBezTo>
                  <a:lnTo>
                    <a:pt x="0" y="4340352"/>
                  </a:lnTo>
                  <a:lnTo>
                    <a:pt x="0" y="4340352"/>
                  </a:lnTo>
                  <a:lnTo>
                    <a:pt x="0" y="0"/>
                  </a:lnTo>
                  <a:lnTo>
                    <a:pt x="0" y="0"/>
                  </a:lnTo>
                  <a:lnTo>
                    <a:pt x="1267433" y="0"/>
                  </a:lnTo>
                  <a:cubicBezTo>
                    <a:pt x="1305285" y="0"/>
                    <a:pt x="1335970" y="323880"/>
                    <a:pt x="1335970" y="72340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9042" rIns="312866" bIns="189042"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Blood</a:t>
              </a:r>
              <a:endParaRPr lang="en-US" sz="2000" kern="1200" dirty="0"/>
            </a:p>
            <a:p>
              <a:pPr marL="228600" lvl="1" indent="-228600" algn="l" defTabSz="889000" rtl="0">
                <a:lnSpc>
                  <a:spcPct val="90000"/>
                </a:lnSpc>
                <a:spcBef>
                  <a:spcPct val="0"/>
                </a:spcBef>
                <a:spcAft>
                  <a:spcPct val="15000"/>
                </a:spcAft>
                <a:buChar char="••"/>
              </a:pPr>
              <a:r>
                <a:rPr lang="en-US" sz="2000" kern="1200" dirty="0" smtClean="0"/>
                <a:t>Neighboring tissue</a:t>
              </a:r>
              <a:endParaRPr lang="en-US" sz="2000" kern="1200" dirty="0"/>
            </a:p>
          </p:txBody>
        </p:sp>
        <p:sp>
          <p:nvSpPr>
            <p:cNvPr id="10" name="Freeform 9"/>
            <p:cNvSpPr/>
            <p:nvPr/>
          </p:nvSpPr>
          <p:spPr>
            <a:xfrm>
              <a:off x="1219200" y="3051045"/>
              <a:ext cx="2441448" cy="1669963"/>
            </a:xfrm>
            <a:custGeom>
              <a:avLst/>
              <a:gdLst>
                <a:gd name="connsiteX0" fmla="*/ 0 w 2441448"/>
                <a:gd name="connsiteY0" fmla="*/ 278333 h 1669963"/>
                <a:gd name="connsiteX1" fmla="*/ 278333 w 2441448"/>
                <a:gd name="connsiteY1" fmla="*/ 0 h 1669963"/>
                <a:gd name="connsiteX2" fmla="*/ 2163115 w 2441448"/>
                <a:gd name="connsiteY2" fmla="*/ 0 h 1669963"/>
                <a:gd name="connsiteX3" fmla="*/ 2441448 w 2441448"/>
                <a:gd name="connsiteY3" fmla="*/ 278333 h 1669963"/>
                <a:gd name="connsiteX4" fmla="*/ 2441448 w 2441448"/>
                <a:gd name="connsiteY4" fmla="*/ 1391630 h 1669963"/>
                <a:gd name="connsiteX5" fmla="*/ 2163115 w 2441448"/>
                <a:gd name="connsiteY5" fmla="*/ 1669963 h 1669963"/>
                <a:gd name="connsiteX6" fmla="*/ 278333 w 2441448"/>
                <a:gd name="connsiteY6" fmla="*/ 1669963 h 1669963"/>
                <a:gd name="connsiteX7" fmla="*/ 0 w 2441448"/>
                <a:gd name="connsiteY7" fmla="*/ 1391630 h 1669963"/>
                <a:gd name="connsiteX8" fmla="*/ 0 w 2441448"/>
                <a:gd name="connsiteY8" fmla="*/ 278333 h 166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448" h="1669963">
                  <a:moveTo>
                    <a:pt x="0" y="278333"/>
                  </a:moveTo>
                  <a:cubicBezTo>
                    <a:pt x="0" y="124614"/>
                    <a:pt x="124614" y="0"/>
                    <a:pt x="278333" y="0"/>
                  </a:cubicBezTo>
                  <a:lnTo>
                    <a:pt x="2163115" y="0"/>
                  </a:lnTo>
                  <a:cubicBezTo>
                    <a:pt x="2316834" y="0"/>
                    <a:pt x="2441448" y="124614"/>
                    <a:pt x="2441448" y="278333"/>
                  </a:cubicBezTo>
                  <a:lnTo>
                    <a:pt x="2441448" y="1391630"/>
                  </a:lnTo>
                  <a:cubicBezTo>
                    <a:pt x="2441448" y="1545349"/>
                    <a:pt x="2316834" y="1669963"/>
                    <a:pt x="2163115" y="1669963"/>
                  </a:cubicBezTo>
                  <a:lnTo>
                    <a:pt x="278333" y="1669963"/>
                  </a:lnTo>
                  <a:cubicBezTo>
                    <a:pt x="124614" y="1669963"/>
                    <a:pt x="0" y="1545349"/>
                    <a:pt x="0" y="1391630"/>
                  </a:cubicBezTo>
                  <a:lnTo>
                    <a:pt x="0" y="278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3441" tIns="142481" rIns="203441" bIns="142481" numCol="1" spcCol="1270" anchor="ctr" anchorCtr="0">
              <a:noAutofit/>
            </a:bodyPr>
            <a:lstStyle/>
            <a:p>
              <a:pPr lvl="0" algn="ctr" defTabSz="1422400" rtl="0">
                <a:lnSpc>
                  <a:spcPct val="90000"/>
                </a:lnSpc>
                <a:spcBef>
                  <a:spcPct val="0"/>
                </a:spcBef>
                <a:spcAft>
                  <a:spcPct val="35000"/>
                </a:spcAft>
              </a:pPr>
              <a:r>
                <a:rPr lang="en-US" sz="3200" kern="1200" dirty="0" smtClean="0"/>
                <a:t>Normal tissue</a:t>
              </a:r>
              <a:endParaRPr lang="en-US" sz="3200" kern="1200" dirty="0"/>
            </a:p>
          </p:txBody>
        </p:sp>
      </p:grpSp>
      <p:grpSp>
        <p:nvGrpSpPr>
          <p:cNvPr id="15" name="Group 14"/>
          <p:cNvGrpSpPr/>
          <p:nvPr/>
        </p:nvGrpSpPr>
        <p:grpSpPr>
          <a:xfrm>
            <a:off x="1219200" y="4804506"/>
            <a:ext cx="6781799" cy="1669963"/>
            <a:chOff x="1219200" y="4804506"/>
            <a:chExt cx="6781799" cy="1669963"/>
          </a:xfrm>
        </p:grpSpPr>
        <p:sp>
          <p:nvSpPr>
            <p:cNvPr id="11" name="Freeform 10"/>
            <p:cNvSpPr/>
            <p:nvPr/>
          </p:nvSpPr>
          <p:spPr>
            <a:xfrm>
              <a:off x="3660647" y="4971503"/>
              <a:ext cx="4340352" cy="1335970"/>
            </a:xfrm>
            <a:custGeom>
              <a:avLst/>
              <a:gdLst>
                <a:gd name="connsiteX0" fmla="*/ 222666 w 1335970"/>
                <a:gd name="connsiteY0" fmla="*/ 0 h 4340352"/>
                <a:gd name="connsiteX1" fmla="*/ 1113304 w 1335970"/>
                <a:gd name="connsiteY1" fmla="*/ 0 h 4340352"/>
                <a:gd name="connsiteX2" fmla="*/ 1335970 w 1335970"/>
                <a:gd name="connsiteY2" fmla="*/ 222666 h 4340352"/>
                <a:gd name="connsiteX3" fmla="*/ 1335970 w 1335970"/>
                <a:gd name="connsiteY3" fmla="*/ 4340352 h 4340352"/>
                <a:gd name="connsiteX4" fmla="*/ 1335970 w 1335970"/>
                <a:gd name="connsiteY4" fmla="*/ 4340352 h 4340352"/>
                <a:gd name="connsiteX5" fmla="*/ 0 w 1335970"/>
                <a:gd name="connsiteY5" fmla="*/ 4340352 h 4340352"/>
                <a:gd name="connsiteX6" fmla="*/ 0 w 1335970"/>
                <a:gd name="connsiteY6" fmla="*/ 4340352 h 4340352"/>
                <a:gd name="connsiteX7" fmla="*/ 0 w 1335970"/>
                <a:gd name="connsiteY7" fmla="*/ 222666 h 4340352"/>
                <a:gd name="connsiteX8" fmla="*/ 222666 w 1335970"/>
                <a:gd name="connsiteY8" fmla="*/ 0 h 434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970" h="4340352">
                  <a:moveTo>
                    <a:pt x="1335970" y="723406"/>
                  </a:moveTo>
                  <a:lnTo>
                    <a:pt x="1335970" y="3616946"/>
                  </a:lnTo>
                  <a:cubicBezTo>
                    <a:pt x="1335970" y="4016472"/>
                    <a:pt x="1305285" y="4340352"/>
                    <a:pt x="1267433" y="4340352"/>
                  </a:cubicBezTo>
                  <a:lnTo>
                    <a:pt x="0" y="4340352"/>
                  </a:lnTo>
                  <a:lnTo>
                    <a:pt x="0" y="4340352"/>
                  </a:lnTo>
                  <a:lnTo>
                    <a:pt x="0" y="0"/>
                  </a:lnTo>
                  <a:lnTo>
                    <a:pt x="0" y="0"/>
                  </a:lnTo>
                  <a:lnTo>
                    <a:pt x="1267433" y="0"/>
                  </a:lnTo>
                  <a:cubicBezTo>
                    <a:pt x="1305285" y="0"/>
                    <a:pt x="1335970" y="323880"/>
                    <a:pt x="1335970" y="72340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9042" rIns="312866" bIns="189042"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DOB </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Date of diagnosis</a:t>
              </a:r>
              <a:endParaRPr lang="en-US" sz="1400" kern="1200" dirty="0"/>
            </a:p>
            <a:p>
              <a:pPr marL="114300" lvl="1" indent="-114300" algn="l" defTabSz="622300" rtl="0">
                <a:lnSpc>
                  <a:spcPct val="90000"/>
                </a:lnSpc>
                <a:spcBef>
                  <a:spcPct val="0"/>
                </a:spcBef>
                <a:spcAft>
                  <a:spcPct val="15000"/>
                </a:spcAft>
                <a:buChar char="••"/>
              </a:pPr>
              <a:r>
                <a:rPr lang="en-US" sz="1400" kern="1200" dirty="0" smtClean="0"/>
                <a:t>Malignancy stage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Location of primary tumor  </a:t>
              </a:r>
              <a:endParaRPr lang="en-US" sz="1400" kern="1200" dirty="0"/>
            </a:p>
            <a:p>
              <a:pPr marL="114300" lvl="1" indent="-114300" algn="l" defTabSz="622300" rtl="0">
                <a:lnSpc>
                  <a:spcPct val="90000"/>
                </a:lnSpc>
                <a:spcBef>
                  <a:spcPct val="0"/>
                </a:spcBef>
                <a:spcAft>
                  <a:spcPct val="15000"/>
                </a:spcAft>
                <a:buChar char="••"/>
              </a:pPr>
              <a:r>
                <a:rPr lang="en-US" sz="1400" kern="1200" dirty="0" smtClean="0"/>
                <a:t>Location of metastatic tumor </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Therapies</a:t>
              </a:r>
              <a:endParaRPr lang="en-US" sz="1400" kern="1200" dirty="0"/>
            </a:p>
          </p:txBody>
        </p:sp>
        <p:sp>
          <p:nvSpPr>
            <p:cNvPr id="12" name="Freeform 11"/>
            <p:cNvSpPr/>
            <p:nvPr/>
          </p:nvSpPr>
          <p:spPr>
            <a:xfrm>
              <a:off x="1219200" y="4804506"/>
              <a:ext cx="2441448" cy="1669963"/>
            </a:xfrm>
            <a:custGeom>
              <a:avLst/>
              <a:gdLst>
                <a:gd name="connsiteX0" fmla="*/ 0 w 2441448"/>
                <a:gd name="connsiteY0" fmla="*/ 278333 h 1669963"/>
                <a:gd name="connsiteX1" fmla="*/ 278333 w 2441448"/>
                <a:gd name="connsiteY1" fmla="*/ 0 h 1669963"/>
                <a:gd name="connsiteX2" fmla="*/ 2163115 w 2441448"/>
                <a:gd name="connsiteY2" fmla="*/ 0 h 1669963"/>
                <a:gd name="connsiteX3" fmla="*/ 2441448 w 2441448"/>
                <a:gd name="connsiteY3" fmla="*/ 278333 h 1669963"/>
                <a:gd name="connsiteX4" fmla="*/ 2441448 w 2441448"/>
                <a:gd name="connsiteY4" fmla="*/ 1391630 h 1669963"/>
                <a:gd name="connsiteX5" fmla="*/ 2163115 w 2441448"/>
                <a:gd name="connsiteY5" fmla="*/ 1669963 h 1669963"/>
                <a:gd name="connsiteX6" fmla="*/ 278333 w 2441448"/>
                <a:gd name="connsiteY6" fmla="*/ 1669963 h 1669963"/>
                <a:gd name="connsiteX7" fmla="*/ 0 w 2441448"/>
                <a:gd name="connsiteY7" fmla="*/ 1391630 h 1669963"/>
                <a:gd name="connsiteX8" fmla="*/ 0 w 2441448"/>
                <a:gd name="connsiteY8" fmla="*/ 278333 h 166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448" h="1669963">
                  <a:moveTo>
                    <a:pt x="0" y="278333"/>
                  </a:moveTo>
                  <a:cubicBezTo>
                    <a:pt x="0" y="124614"/>
                    <a:pt x="124614" y="0"/>
                    <a:pt x="278333" y="0"/>
                  </a:cubicBezTo>
                  <a:lnTo>
                    <a:pt x="2163115" y="0"/>
                  </a:lnTo>
                  <a:cubicBezTo>
                    <a:pt x="2316834" y="0"/>
                    <a:pt x="2441448" y="124614"/>
                    <a:pt x="2441448" y="278333"/>
                  </a:cubicBezTo>
                  <a:lnTo>
                    <a:pt x="2441448" y="1391630"/>
                  </a:lnTo>
                  <a:cubicBezTo>
                    <a:pt x="2441448" y="1545349"/>
                    <a:pt x="2316834" y="1669963"/>
                    <a:pt x="2163115" y="1669963"/>
                  </a:cubicBezTo>
                  <a:lnTo>
                    <a:pt x="278333" y="1669963"/>
                  </a:lnTo>
                  <a:cubicBezTo>
                    <a:pt x="124614" y="1669963"/>
                    <a:pt x="0" y="1545349"/>
                    <a:pt x="0" y="1391630"/>
                  </a:cubicBezTo>
                  <a:lnTo>
                    <a:pt x="0" y="278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3441" tIns="142481" rIns="203441" bIns="142481" numCol="1" spcCol="1270" anchor="ctr" anchorCtr="0">
              <a:noAutofit/>
            </a:bodyPr>
            <a:lstStyle/>
            <a:p>
              <a:pPr lvl="0" algn="ctr" defTabSz="1422400" rtl="0">
                <a:lnSpc>
                  <a:spcPct val="90000"/>
                </a:lnSpc>
                <a:spcBef>
                  <a:spcPct val="0"/>
                </a:spcBef>
                <a:spcAft>
                  <a:spcPct val="35000"/>
                </a:spcAft>
              </a:pPr>
              <a:r>
                <a:rPr lang="en-US" sz="3200" kern="1200" dirty="0" smtClean="0"/>
                <a:t>Clinical information </a:t>
              </a:r>
              <a:endParaRPr lang="en-US" sz="3200" kern="1200" dirty="0"/>
            </a:p>
          </p:txBody>
        </p:sp>
      </p:grpSp>
    </p:spTree>
    <p:extLst>
      <p:ext uri="{BB962C8B-B14F-4D97-AF65-F5344CB8AC3E}">
        <p14:creationId xmlns:p14="http://schemas.microsoft.com/office/powerpoint/2010/main" val="28061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The Number </a:t>
            </a:r>
            <a:r>
              <a:rPr lang="en-US" sz="3600" dirty="0"/>
              <a:t>of samples needed to detect significantly mutated </a:t>
            </a:r>
            <a:r>
              <a:rPr lang="en-US" sz="3600" dirty="0" smtClean="0"/>
              <a:t>genes</a:t>
            </a:r>
            <a:endParaRPr lang="en-US" sz="36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2878" y="1447800"/>
            <a:ext cx="7256722"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9120" y="6412468"/>
            <a:ext cx="5506892" cy="369332"/>
          </a:xfrm>
          <a:prstGeom prst="rect">
            <a:avLst/>
          </a:prstGeom>
          <a:noFill/>
        </p:spPr>
        <p:txBody>
          <a:bodyPr wrap="none" rtlCol="0">
            <a:spAutoFit/>
          </a:bodyPr>
          <a:lstStyle/>
          <a:p>
            <a:r>
              <a:rPr lang="en-US" dirty="0" smtClean="0"/>
              <a:t>Lawrence, M.S. et al.  (2014) Nature</a:t>
            </a:r>
            <a:r>
              <a:rPr lang="en-US" dirty="0"/>
              <a:t>. 505(7484):495-501 </a:t>
            </a:r>
            <a:endParaRPr lang="en-US" dirty="0" smtClean="0"/>
          </a:p>
        </p:txBody>
      </p:sp>
    </p:spTree>
    <p:extLst>
      <p:ext uri="{BB962C8B-B14F-4D97-AF65-F5344CB8AC3E}">
        <p14:creationId xmlns:p14="http://schemas.microsoft.com/office/powerpoint/2010/main" val="2764454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934200" cy="517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body" idx="4294967295"/>
          </p:nvPr>
        </p:nvSpPr>
        <p:spPr>
          <a:xfrm>
            <a:off x="323273" y="171271"/>
            <a:ext cx="8509000" cy="1200329"/>
          </a:xfrm>
          <a:noFill/>
        </p:spPr>
        <p:txBody>
          <a:bodyPr>
            <a:spAutoFit/>
          </a:bodyPr>
          <a:lstStyle/>
          <a:p>
            <a:pPr marL="0" indent="0">
              <a:spcBef>
                <a:spcPct val="0"/>
              </a:spcBef>
              <a:buNone/>
            </a:pPr>
            <a:r>
              <a:rPr lang="en-US" altLang="en-US" sz="3600" dirty="0" smtClean="0"/>
              <a:t>Variants detected </a:t>
            </a:r>
            <a:r>
              <a:rPr lang="en-US" altLang="en-US" sz="3600" dirty="0"/>
              <a:t>in </a:t>
            </a:r>
            <a:r>
              <a:rPr lang="en-US" altLang="en-US" sz="3600" dirty="0" err="1" smtClean="0"/>
              <a:t>exome</a:t>
            </a:r>
            <a:r>
              <a:rPr lang="en-US" altLang="en-US" sz="3600" dirty="0" smtClean="0"/>
              <a:t> sequencing </a:t>
            </a:r>
            <a:r>
              <a:rPr lang="en-US" altLang="en-US" sz="3600" dirty="0"/>
              <a:t>data from the paired FF/FFPE </a:t>
            </a:r>
            <a:r>
              <a:rPr lang="en-US" altLang="en-US" sz="3600" dirty="0" smtClean="0"/>
              <a:t>samples</a:t>
            </a:r>
            <a:endParaRPr lang="en-US" altLang="en-US" sz="3600" dirty="0"/>
          </a:p>
        </p:txBody>
      </p:sp>
      <p:sp>
        <p:nvSpPr>
          <p:cNvPr id="4100" name="Text Box 4"/>
          <p:cNvSpPr txBox="1">
            <a:spLocks noChangeArrowheads="1"/>
          </p:cNvSpPr>
          <p:nvPr/>
        </p:nvSpPr>
        <p:spPr bwMode="auto">
          <a:xfrm>
            <a:off x="304800" y="6418792"/>
            <a:ext cx="8347364" cy="35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err="1" smtClean="0">
                <a:latin typeface="+mn-lt"/>
              </a:rPr>
              <a:t>Hedegaard</a:t>
            </a:r>
            <a:r>
              <a:rPr lang="en-US" altLang="en-US" dirty="0" smtClean="0">
                <a:latin typeface="+mn-lt"/>
              </a:rPr>
              <a:t>, J. et al. (2014</a:t>
            </a:r>
            <a:r>
              <a:rPr lang="en-US" altLang="en-US" dirty="0">
                <a:latin typeface="+mn-lt"/>
              </a:rPr>
              <a:t>) </a:t>
            </a:r>
            <a:r>
              <a:rPr lang="en-US" altLang="en-US" dirty="0" err="1" smtClean="0">
                <a:latin typeface="+mn-lt"/>
              </a:rPr>
              <a:t>PLoS</a:t>
            </a:r>
            <a:r>
              <a:rPr lang="en-US" altLang="en-US" dirty="0" smtClean="0">
                <a:latin typeface="+mn-lt"/>
              </a:rPr>
              <a:t> </a:t>
            </a:r>
            <a:r>
              <a:rPr lang="en-US" altLang="en-US" dirty="0">
                <a:latin typeface="+mn-lt"/>
              </a:rPr>
              <a:t>ONE 9(5): e98187. </a:t>
            </a:r>
          </a:p>
        </p:txBody>
      </p:sp>
    </p:spTree>
    <p:extLst>
      <p:ext uri="{BB962C8B-B14F-4D97-AF65-F5344CB8AC3E}">
        <p14:creationId xmlns:p14="http://schemas.microsoft.com/office/powerpoint/2010/main" val="1630505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Sequencing terminology</a:t>
            </a:r>
            <a:endParaRPr lang="en-US" sz="3600" dirty="0"/>
          </a:p>
        </p:txBody>
      </p:sp>
      <p:sp>
        <p:nvSpPr>
          <p:cNvPr id="3" name="Content Placeholder 2"/>
          <p:cNvSpPr>
            <a:spLocks noGrp="1"/>
          </p:cNvSpPr>
          <p:nvPr>
            <p:ph idx="1"/>
          </p:nvPr>
        </p:nvSpPr>
        <p:spPr>
          <a:xfrm>
            <a:off x="1295400" y="3110946"/>
            <a:ext cx="3429000" cy="2832654"/>
          </a:xfrm>
        </p:spPr>
        <p:txBody>
          <a:bodyPr>
            <a:noAutofit/>
          </a:bodyPr>
          <a:lstStyle/>
          <a:p>
            <a:pPr marL="0" indent="0">
              <a:buNone/>
            </a:pPr>
            <a:r>
              <a:rPr lang="en-US" sz="2200" dirty="0" smtClean="0"/>
              <a:t>1. Insert  </a:t>
            </a:r>
            <a:endParaRPr lang="en-US" sz="2200" dirty="0"/>
          </a:p>
          <a:p>
            <a:pPr marL="0" indent="0">
              <a:buNone/>
            </a:pPr>
            <a:r>
              <a:rPr lang="en-US" sz="2200" dirty="0" smtClean="0"/>
              <a:t>2. Read </a:t>
            </a:r>
            <a:endParaRPr lang="en-US" sz="2200" dirty="0"/>
          </a:p>
          <a:p>
            <a:pPr marL="0" indent="0">
              <a:buNone/>
            </a:pPr>
            <a:r>
              <a:rPr lang="en-US" sz="2200" dirty="0" smtClean="0"/>
              <a:t>3. Single Read (SR)</a:t>
            </a:r>
            <a:endParaRPr lang="en-US" sz="2200" dirty="0"/>
          </a:p>
          <a:p>
            <a:pPr marL="0" indent="0">
              <a:buNone/>
            </a:pPr>
            <a:r>
              <a:rPr lang="en-US" sz="2200" dirty="0" smtClean="0"/>
              <a:t>4. Paired End (PE)</a:t>
            </a:r>
            <a:endParaRPr lang="en-US" sz="2200" dirty="0"/>
          </a:p>
          <a:p>
            <a:pPr marL="0" indent="0">
              <a:buNone/>
            </a:pPr>
            <a:r>
              <a:rPr lang="en-US" sz="2200" dirty="0" smtClean="0"/>
              <a:t>5. Multiplexing</a:t>
            </a:r>
          </a:p>
          <a:p>
            <a:pPr marL="0" indent="0">
              <a:buNone/>
            </a:pPr>
            <a:r>
              <a:rPr lang="en-US" sz="2200" dirty="0" smtClean="0"/>
              <a:t>6. </a:t>
            </a:r>
            <a:r>
              <a:rPr lang="en-US" sz="2200" dirty="0" err="1" smtClean="0"/>
              <a:t>Flowcell</a:t>
            </a:r>
            <a:endParaRPr lang="en-US" sz="2200" dirty="0" smtClean="0"/>
          </a:p>
          <a:p>
            <a:pPr marL="0" indent="0">
              <a:buNone/>
            </a:pPr>
            <a:r>
              <a:rPr lang="en-US" sz="2200" dirty="0" smtClean="0"/>
              <a:t>7. Lane</a:t>
            </a:r>
            <a:endParaRPr lang="en-US" sz="2200" dirty="0"/>
          </a:p>
        </p:txBody>
      </p:sp>
      <p:sp>
        <p:nvSpPr>
          <p:cNvPr id="4" name="TextBox 3"/>
          <p:cNvSpPr txBox="1"/>
          <p:nvPr/>
        </p:nvSpPr>
        <p:spPr>
          <a:xfrm>
            <a:off x="629557" y="6280666"/>
            <a:ext cx="5449249" cy="369332"/>
          </a:xfrm>
          <a:prstGeom prst="rect">
            <a:avLst/>
          </a:prstGeom>
          <a:noFill/>
        </p:spPr>
        <p:txBody>
          <a:bodyPr wrap="none" rtlCol="0">
            <a:spAutoFit/>
          </a:bodyPr>
          <a:lstStyle/>
          <a:p>
            <a:r>
              <a:rPr lang="en-US" dirty="0" smtClean="0"/>
              <a:t>Normand, R. et al. (2013) Methods </a:t>
            </a:r>
            <a:r>
              <a:rPr lang="en-US" dirty="0" err="1"/>
              <a:t>Mol</a:t>
            </a:r>
            <a:r>
              <a:rPr lang="en-US" dirty="0"/>
              <a:t> Biol. </a:t>
            </a:r>
            <a:r>
              <a:rPr lang="en-US" dirty="0" smtClean="0"/>
              <a:t>1038:1-26.</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3581400"/>
            <a:ext cx="3200400" cy="215692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447800"/>
            <a:ext cx="5105401" cy="1538325"/>
          </a:xfrm>
          <a:prstGeom prst="rect">
            <a:avLst/>
          </a:prstGeom>
        </p:spPr>
      </p:pic>
    </p:spTree>
    <p:extLst>
      <p:ext uri="{BB962C8B-B14F-4D97-AF65-F5344CB8AC3E}">
        <p14:creationId xmlns:p14="http://schemas.microsoft.com/office/powerpoint/2010/main" val="35460039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Sequencing Coverage</a:t>
            </a:r>
            <a:endParaRPr lang="en-US" sz="3600" dirty="0"/>
          </a:p>
        </p:txBody>
      </p:sp>
      <p:sp>
        <p:nvSpPr>
          <p:cNvPr id="3" name="Content Placeholder 2"/>
          <p:cNvSpPr>
            <a:spLocks noGrp="1"/>
          </p:cNvSpPr>
          <p:nvPr>
            <p:ph idx="1"/>
          </p:nvPr>
        </p:nvSpPr>
        <p:spPr>
          <a:xfrm>
            <a:off x="457200" y="1295400"/>
            <a:ext cx="7696200" cy="1219200"/>
          </a:xfrm>
        </p:spPr>
        <p:txBody>
          <a:bodyPr>
            <a:normAutofit/>
          </a:bodyPr>
          <a:lstStyle/>
          <a:p>
            <a:pPr marL="0" indent="0">
              <a:buNone/>
            </a:pPr>
            <a:r>
              <a:rPr lang="en-US" sz="2600" dirty="0" smtClean="0"/>
              <a:t>Average coverage = </a:t>
            </a:r>
          </a:p>
          <a:p>
            <a:pPr marL="0" indent="0">
              <a:buNone/>
            </a:pPr>
            <a:r>
              <a:rPr lang="en-US" sz="2600" dirty="0" smtClean="0"/>
              <a:t>read length * number </a:t>
            </a:r>
            <a:r>
              <a:rPr lang="en-US" sz="2600" dirty="0"/>
              <a:t>of </a:t>
            </a:r>
            <a:r>
              <a:rPr lang="en-US" sz="2600" dirty="0" smtClean="0">
                <a:solidFill>
                  <a:srgbClr val="FF0000"/>
                </a:solidFill>
              </a:rPr>
              <a:t>mapped</a:t>
            </a:r>
            <a:r>
              <a:rPr lang="en-US" sz="2600" dirty="0" smtClean="0"/>
              <a:t> reads/</a:t>
            </a:r>
            <a:r>
              <a:rPr lang="en-US" sz="2600" dirty="0"/>
              <a:t> </a:t>
            </a:r>
            <a:r>
              <a:rPr lang="en-US" sz="2600" dirty="0" smtClean="0"/>
              <a:t>genome </a:t>
            </a:r>
            <a:r>
              <a:rPr lang="en-US" sz="2600" dirty="0"/>
              <a:t>size</a:t>
            </a:r>
          </a:p>
          <a:p>
            <a:pPr marL="0" indent="0">
              <a:buNone/>
            </a:pPr>
            <a:endParaRPr lang="en-US" dirty="0" smtClean="0"/>
          </a:p>
          <a:p>
            <a:pPr marL="0" indent="0">
              <a:buNone/>
            </a:pPr>
            <a:endParaRPr lang="en-US" dirty="0"/>
          </a:p>
        </p:txBody>
      </p:sp>
      <p:sp>
        <p:nvSpPr>
          <p:cNvPr id="5" name="TextBox 4"/>
          <p:cNvSpPr txBox="1"/>
          <p:nvPr/>
        </p:nvSpPr>
        <p:spPr>
          <a:xfrm>
            <a:off x="609600" y="6400800"/>
            <a:ext cx="5396349" cy="369332"/>
          </a:xfrm>
          <a:prstGeom prst="rect">
            <a:avLst/>
          </a:prstGeom>
          <a:noFill/>
        </p:spPr>
        <p:txBody>
          <a:bodyPr wrap="none" rtlCol="0">
            <a:spAutoFit/>
          </a:bodyPr>
          <a:lstStyle/>
          <a:p>
            <a:r>
              <a:rPr lang="en-US" dirty="0" smtClean="0"/>
              <a:t>Normand, R. et </a:t>
            </a:r>
            <a:r>
              <a:rPr lang="en-US" dirty="0"/>
              <a:t>al. (2013) Methods </a:t>
            </a:r>
            <a:r>
              <a:rPr lang="en-US" dirty="0" err="1"/>
              <a:t>Mol</a:t>
            </a:r>
            <a:r>
              <a:rPr lang="en-US" dirty="0"/>
              <a:t> Biol. 1038:1-26.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399" y="2514600"/>
            <a:ext cx="5689601" cy="3604065"/>
          </a:xfrm>
          <a:prstGeom prst="rect">
            <a:avLst/>
          </a:prstGeom>
        </p:spPr>
      </p:pic>
    </p:spTree>
    <p:extLst>
      <p:ext uri="{BB962C8B-B14F-4D97-AF65-F5344CB8AC3E}">
        <p14:creationId xmlns:p14="http://schemas.microsoft.com/office/powerpoint/2010/main" val="2074676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Diploid genome and coverage</a:t>
            </a:r>
            <a:endParaRPr lang="en-US" sz="3600" dirty="0"/>
          </a:p>
        </p:txBody>
      </p:sp>
      <p:sp>
        <p:nvSpPr>
          <p:cNvPr id="5" name="Rectangle 4"/>
          <p:cNvSpPr/>
          <p:nvPr/>
        </p:nvSpPr>
        <p:spPr>
          <a:xfrm>
            <a:off x="1066800" y="6318766"/>
            <a:ext cx="6400800" cy="369332"/>
          </a:xfrm>
          <a:prstGeom prst="rect">
            <a:avLst/>
          </a:prstGeom>
        </p:spPr>
        <p:txBody>
          <a:bodyPr wrap="square">
            <a:spAutoFit/>
          </a:bodyPr>
          <a:lstStyle/>
          <a:p>
            <a:r>
              <a:rPr lang="en-US" dirty="0" err="1" smtClean="0"/>
              <a:t>Wendl</a:t>
            </a:r>
            <a:r>
              <a:rPr lang="en-US" dirty="0" smtClean="0"/>
              <a:t>, M.C. et al. (2008) BMC Bioinformatics. 9:239</a:t>
            </a:r>
            <a:r>
              <a:rPr lang="en-US" dirty="0"/>
              <a:t>. </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1380368"/>
            <a:ext cx="6477000" cy="4976498"/>
          </a:xfrm>
        </p:spPr>
      </p:pic>
    </p:spTree>
    <p:extLst>
      <p:ext uri="{BB962C8B-B14F-4D97-AF65-F5344CB8AC3E}">
        <p14:creationId xmlns:p14="http://schemas.microsoft.com/office/powerpoint/2010/main" val="3769271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Polyploid</a:t>
            </a:r>
            <a:r>
              <a:rPr lang="en-US" sz="3600" dirty="0"/>
              <a:t> genome and coverage</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9200" y="1371600"/>
            <a:ext cx="6553200" cy="4598163"/>
          </a:xfrm>
        </p:spPr>
      </p:pic>
      <p:sp>
        <p:nvSpPr>
          <p:cNvPr id="5" name="Rectangle 4"/>
          <p:cNvSpPr/>
          <p:nvPr/>
        </p:nvSpPr>
        <p:spPr>
          <a:xfrm>
            <a:off x="1066800" y="6318766"/>
            <a:ext cx="6400800" cy="369332"/>
          </a:xfrm>
          <a:prstGeom prst="rect">
            <a:avLst/>
          </a:prstGeom>
        </p:spPr>
        <p:txBody>
          <a:bodyPr wrap="square">
            <a:spAutoFit/>
          </a:bodyPr>
          <a:lstStyle/>
          <a:p>
            <a:r>
              <a:rPr lang="en-US" dirty="0" err="1" smtClean="0"/>
              <a:t>Wendl</a:t>
            </a:r>
            <a:r>
              <a:rPr lang="en-US" dirty="0" smtClean="0"/>
              <a:t>, M.C. et al. (2008) BMC Bioinformatics. 9:239</a:t>
            </a:r>
            <a:r>
              <a:rPr lang="en-US" dirty="0"/>
              <a:t>. </a:t>
            </a:r>
          </a:p>
        </p:txBody>
      </p:sp>
    </p:spTree>
    <p:extLst>
      <p:ext uri="{BB962C8B-B14F-4D97-AF65-F5344CB8AC3E}">
        <p14:creationId xmlns:p14="http://schemas.microsoft.com/office/powerpoint/2010/main" val="730768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219200"/>
          </a:xfrm>
        </p:spPr>
        <p:txBody>
          <a:bodyPr>
            <a:noAutofit/>
          </a:bodyPr>
          <a:lstStyle/>
          <a:p>
            <a:pPr algn="l"/>
            <a:r>
              <a:rPr lang="en-US" sz="3600" dirty="0"/>
              <a:t>Single cell </a:t>
            </a:r>
            <a:r>
              <a:rPr lang="en-US" sz="3600" dirty="0" err="1" smtClean="0"/>
              <a:t>exome</a:t>
            </a:r>
            <a:r>
              <a:rPr lang="en-US" sz="3600" dirty="0" smtClean="0"/>
              <a:t> sequencing demonstrates the </a:t>
            </a:r>
            <a:r>
              <a:rPr lang="en-US" sz="3600" dirty="0"/>
              <a:t>sample </a:t>
            </a:r>
            <a:r>
              <a:rPr lang="en-US" sz="3600" dirty="0" smtClean="0"/>
              <a:t>heterogeneity </a:t>
            </a:r>
            <a:endParaRPr lang="en-US" sz="3600" dirty="0"/>
          </a:p>
        </p:txBody>
      </p:sp>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155873"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43000" y="6248400"/>
            <a:ext cx="4708277" cy="369332"/>
          </a:xfrm>
          <a:prstGeom prst="rect">
            <a:avLst/>
          </a:prstGeom>
          <a:noFill/>
        </p:spPr>
        <p:txBody>
          <a:bodyPr wrap="none" rtlCol="0">
            <a:spAutoFit/>
          </a:bodyPr>
          <a:lstStyle/>
          <a:p>
            <a:r>
              <a:rPr lang="fr-FR" dirty="0" smtClean="0"/>
              <a:t>Wang, Y. et al. (2014) Nature</a:t>
            </a:r>
            <a:r>
              <a:rPr lang="fr-FR" dirty="0"/>
              <a:t>. </a:t>
            </a:r>
            <a:r>
              <a:rPr lang="fr-FR" dirty="0" smtClean="0"/>
              <a:t>512(7513</a:t>
            </a:r>
            <a:r>
              <a:rPr lang="fr-FR" dirty="0"/>
              <a:t>):155-60.</a:t>
            </a:r>
            <a:endParaRPr lang="en-US" dirty="0"/>
          </a:p>
        </p:txBody>
      </p:sp>
      <p:sp>
        <p:nvSpPr>
          <p:cNvPr id="10" name="TextBox 9"/>
          <p:cNvSpPr txBox="1"/>
          <p:nvPr/>
        </p:nvSpPr>
        <p:spPr>
          <a:xfrm>
            <a:off x="2286000" y="2209800"/>
            <a:ext cx="5059186" cy="461665"/>
          </a:xfrm>
          <a:prstGeom prst="rect">
            <a:avLst/>
          </a:prstGeom>
          <a:noFill/>
        </p:spPr>
        <p:txBody>
          <a:bodyPr wrap="square" rtlCol="0">
            <a:spAutoFit/>
          </a:bodyPr>
          <a:lstStyle/>
          <a:p>
            <a:r>
              <a:rPr lang="en-US" sz="2400" dirty="0" smtClean="0"/>
              <a:t>Triple-negative breast cancer (TNBC)</a:t>
            </a:r>
            <a:endParaRPr lang="en-US" dirty="0"/>
          </a:p>
        </p:txBody>
      </p:sp>
    </p:spTree>
    <p:extLst>
      <p:ext uri="{BB962C8B-B14F-4D97-AF65-F5344CB8AC3E}">
        <p14:creationId xmlns:p14="http://schemas.microsoft.com/office/powerpoint/2010/main" val="26992256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smtClean="0"/>
              <a:t>Certain mutations only occur in a subset of TNBC cell populations </a:t>
            </a:r>
            <a:endParaRPr lang="en-US" sz="3600"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02229" y="1600200"/>
            <a:ext cx="493954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143000" y="6356866"/>
            <a:ext cx="4708277" cy="369332"/>
          </a:xfrm>
          <a:prstGeom prst="rect">
            <a:avLst/>
          </a:prstGeom>
          <a:noFill/>
        </p:spPr>
        <p:txBody>
          <a:bodyPr wrap="none" rtlCol="0">
            <a:spAutoFit/>
          </a:bodyPr>
          <a:lstStyle/>
          <a:p>
            <a:r>
              <a:rPr lang="fr-FR" dirty="0" smtClean="0"/>
              <a:t>Wang, Y. et al. (2014) Nature</a:t>
            </a:r>
            <a:r>
              <a:rPr lang="fr-FR" dirty="0"/>
              <a:t>. </a:t>
            </a:r>
            <a:r>
              <a:rPr lang="fr-FR" dirty="0" smtClean="0"/>
              <a:t>512(7513</a:t>
            </a:r>
            <a:r>
              <a:rPr lang="fr-FR" dirty="0"/>
              <a:t>):155-60.</a:t>
            </a:r>
            <a:endParaRPr lang="en-US" dirty="0"/>
          </a:p>
        </p:txBody>
      </p:sp>
    </p:spTree>
    <p:extLst>
      <p:ext uri="{BB962C8B-B14F-4D97-AF65-F5344CB8AC3E}">
        <p14:creationId xmlns:p14="http://schemas.microsoft.com/office/powerpoint/2010/main" val="1802791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arenR"/>
            </a:pPr>
            <a:r>
              <a:rPr lang="en-US" dirty="0"/>
              <a:t>Next generation </a:t>
            </a:r>
            <a:r>
              <a:rPr lang="en-US" dirty="0" smtClean="0"/>
              <a:t>sequencing </a:t>
            </a:r>
            <a:r>
              <a:rPr lang="en-US" dirty="0"/>
              <a:t>(NGS</a:t>
            </a:r>
            <a:r>
              <a:rPr lang="en-US" dirty="0" smtClean="0"/>
              <a:t>)</a:t>
            </a:r>
          </a:p>
          <a:p>
            <a:pPr marL="857250" lvl="1" indent="-457200">
              <a:buFont typeface="Wingdings" panose="05000000000000000000" pitchFamily="2" charset="2"/>
              <a:buChar char="v"/>
            </a:pPr>
            <a:r>
              <a:rPr lang="en-US" dirty="0" smtClean="0"/>
              <a:t>Platform</a:t>
            </a:r>
          </a:p>
          <a:p>
            <a:pPr marL="857250" lvl="1" indent="-457200">
              <a:buFont typeface="Wingdings" panose="05000000000000000000" pitchFamily="2" charset="2"/>
              <a:buChar char="v"/>
            </a:pPr>
            <a:r>
              <a:rPr lang="en-US" dirty="0" smtClean="0"/>
              <a:t>Productivity</a:t>
            </a:r>
            <a:endParaRPr lang="en-US" dirty="0"/>
          </a:p>
          <a:p>
            <a:pPr marL="457200" indent="-457200">
              <a:buFont typeface="+mj-lt"/>
              <a:buAutoNum type="arabicParenR" startAt="2"/>
            </a:pPr>
            <a:r>
              <a:rPr lang="en-US" dirty="0" err="1" smtClean="0">
                <a:solidFill>
                  <a:schemeClr val="accent6">
                    <a:lumMod val="60000"/>
                    <a:lumOff val="40000"/>
                  </a:schemeClr>
                </a:solidFill>
              </a:rPr>
              <a:t>Exome</a:t>
            </a:r>
            <a:r>
              <a:rPr lang="en-US" dirty="0" smtClean="0">
                <a:solidFill>
                  <a:schemeClr val="accent6">
                    <a:lumMod val="60000"/>
                    <a:lumOff val="40000"/>
                  </a:schemeClr>
                </a:solidFill>
              </a:rPr>
              <a:t> </a:t>
            </a:r>
            <a:r>
              <a:rPr lang="en-US" dirty="0">
                <a:solidFill>
                  <a:schemeClr val="accent6">
                    <a:lumMod val="60000"/>
                    <a:lumOff val="40000"/>
                  </a:schemeClr>
                </a:solidFill>
              </a:rPr>
              <a:t>sequencing</a:t>
            </a:r>
          </a:p>
          <a:p>
            <a:pPr marL="457200" indent="-457200">
              <a:buFont typeface="+mj-lt"/>
              <a:buAutoNum type="arabicParenR" startAt="2"/>
            </a:pPr>
            <a:r>
              <a:rPr lang="en-US" dirty="0">
                <a:solidFill>
                  <a:schemeClr val="accent6">
                    <a:lumMod val="60000"/>
                    <a:lumOff val="40000"/>
                  </a:schemeClr>
                </a:solidFill>
              </a:rPr>
              <a:t>Experimental design</a:t>
            </a:r>
          </a:p>
          <a:p>
            <a:pPr marL="457200" indent="-457200">
              <a:buFont typeface="+mj-lt"/>
              <a:buAutoNum type="arabicParenR" startAt="2"/>
            </a:pPr>
            <a:r>
              <a:rPr lang="en-US" dirty="0" smtClean="0">
                <a:solidFill>
                  <a:schemeClr val="accent6">
                    <a:lumMod val="60000"/>
                    <a:lumOff val="40000"/>
                  </a:schemeClr>
                </a:solidFill>
              </a:rPr>
              <a:t>Mutation study resources</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1374634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pPr algn="l"/>
            <a:r>
              <a:rPr lang="en-US" sz="4000" dirty="0"/>
              <a:t>Clonal evolution in the TNBC inferred from single cell </a:t>
            </a:r>
            <a:r>
              <a:rPr lang="en-US" sz="4000" dirty="0" err="1" smtClean="0"/>
              <a:t>exome</a:t>
            </a:r>
            <a:r>
              <a:rPr lang="en-US" sz="4000" dirty="0"/>
              <a:t> </a:t>
            </a:r>
            <a:r>
              <a:rPr lang="en-US" sz="4000" dirty="0" smtClean="0"/>
              <a:t>and </a:t>
            </a:r>
            <a:r>
              <a:rPr lang="en-US" sz="4000" dirty="0"/>
              <a:t>copy number </a:t>
            </a:r>
            <a:r>
              <a:rPr lang="en-US" sz="4000" dirty="0" smtClean="0"/>
              <a:t>data</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2438400"/>
            <a:ext cx="8261039" cy="2971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66800" y="6324600"/>
            <a:ext cx="4708277" cy="369332"/>
          </a:xfrm>
          <a:prstGeom prst="rect">
            <a:avLst/>
          </a:prstGeom>
          <a:noFill/>
        </p:spPr>
        <p:txBody>
          <a:bodyPr wrap="none" rtlCol="0">
            <a:spAutoFit/>
          </a:bodyPr>
          <a:lstStyle/>
          <a:p>
            <a:r>
              <a:rPr lang="fr-FR" dirty="0" smtClean="0"/>
              <a:t>Wang, Y. et al. (2014) Nature</a:t>
            </a:r>
            <a:r>
              <a:rPr lang="fr-FR" dirty="0"/>
              <a:t>. </a:t>
            </a:r>
            <a:r>
              <a:rPr lang="fr-FR" dirty="0" smtClean="0"/>
              <a:t>512(7513</a:t>
            </a:r>
            <a:r>
              <a:rPr lang="fr-FR" dirty="0"/>
              <a:t>):155-60.</a:t>
            </a:r>
            <a:endParaRPr lang="en-US" dirty="0"/>
          </a:p>
        </p:txBody>
      </p:sp>
    </p:spTree>
    <p:extLst>
      <p:ext uri="{BB962C8B-B14F-4D97-AF65-F5344CB8AC3E}">
        <p14:creationId xmlns:p14="http://schemas.microsoft.com/office/powerpoint/2010/main" val="2932832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1143000"/>
          </a:xfrm>
        </p:spPr>
        <p:txBody>
          <a:bodyPr>
            <a:noAutofit/>
          </a:bodyPr>
          <a:lstStyle/>
          <a:p>
            <a:pPr algn="l"/>
            <a:r>
              <a:rPr lang="en-US" sz="3600" dirty="0" smtClean="0"/>
              <a:t>High coverage is needed for low tumor fraction samples.</a:t>
            </a:r>
            <a:endParaRPr lang="en-US" sz="36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87352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3400" y="6400800"/>
            <a:ext cx="4904741" cy="369332"/>
          </a:xfrm>
          <a:prstGeom prst="rect">
            <a:avLst/>
          </a:prstGeom>
          <a:noFill/>
        </p:spPr>
        <p:txBody>
          <a:bodyPr wrap="none" rtlCol="0">
            <a:spAutoFit/>
          </a:bodyPr>
          <a:lstStyle/>
          <a:p>
            <a:r>
              <a:rPr lang="en-US" dirty="0" smtClean="0"/>
              <a:t>Ding, L. et al. (2014) </a:t>
            </a:r>
            <a:r>
              <a:rPr lang="en-US" dirty="0"/>
              <a:t>Nat Rev Genet. </a:t>
            </a:r>
            <a:r>
              <a:rPr lang="en-US" dirty="0" smtClean="0"/>
              <a:t>15(8</a:t>
            </a:r>
            <a:r>
              <a:rPr lang="en-US" dirty="0"/>
              <a:t>):556-70</a:t>
            </a:r>
          </a:p>
        </p:txBody>
      </p:sp>
    </p:spTree>
    <p:extLst>
      <p:ext uri="{BB962C8B-B14F-4D97-AF65-F5344CB8AC3E}">
        <p14:creationId xmlns:p14="http://schemas.microsoft.com/office/powerpoint/2010/main" val="3334025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pPr algn="l"/>
            <a:r>
              <a:rPr lang="en-US" sz="3600" dirty="0" smtClean="0"/>
              <a:t>Mutation detection sensitivity </a:t>
            </a:r>
            <a:r>
              <a:rPr lang="en-US" sz="3600" dirty="0"/>
              <a:t>as a function of sequencing depth and allelic </a:t>
            </a:r>
            <a:r>
              <a:rPr lang="en-US" sz="3600" dirty="0" smtClean="0"/>
              <a:t>fraction</a:t>
            </a:r>
            <a:endParaRPr lang="en-US" sz="3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454666"/>
            <a:ext cx="4572000" cy="483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199" y="6318842"/>
            <a:ext cx="5223481" cy="369332"/>
          </a:xfrm>
          <a:prstGeom prst="rect">
            <a:avLst/>
          </a:prstGeom>
          <a:noFill/>
        </p:spPr>
        <p:txBody>
          <a:bodyPr wrap="none" rtlCol="0">
            <a:spAutoFit/>
          </a:bodyPr>
          <a:lstStyle/>
          <a:p>
            <a:r>
              <a:rPr lang="en-US" dirty="0" err="1" smtClean="0"/>
              <a:t>Cibulskis</a:t>
            </a:r>
            <a:r>
              <a:rPr lang="en-US" dirty="0" smtClean="0"/>
              <a:t>, K. et al. (2013) Nat </a:t>
            </a:r>
            <a:r>
              <a:rPr lang="en-US" dirty="0" err="1" smtClean="0"/>
              <a:t>Biotechnol</a:t>
            </a:r>
            <a:r>
              <a:rPr lang="en-US" dirty="0" smtClean="0"/>
              <a:t>. 31(3):213-9. </a:t>
            </a:r>
          </a:p>
        </p:txBody>
      </p:sp>
    </p:spTree>
    <p:extLst>
      <p:ext uri="{BB962C8B-B14F-4D97-AF65-F5344CB8AC3E}">
        <p14:creationId xmlns:p14="http://schemas.microsoft.com/office/powerpoint/2010/main" val="51583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normAutofit/>
          </a:bodyPr>
          <a:lstStyle/>
          <a:p>
            <a:r>
              <a:rPr lang="en-US" sz="3600" dirty="0"/>
              <a:t>Steps to Bring in Projects to CCR–SF</a:t>
            </a:r>
          </a:p>
        </p:txBody>
      </p:sp>
      <p:pic>
        <p:nvPicPr>
          <p:cNvPr id="14339" name="Picture 2" descr="SDXTMPPPT01.emf"/>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363" y="996950"/>
            <a:ext cx="5972175"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089400" y="2286000"/>
            <a:ext cx="2755900" cy="1016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u="sng" dirty="0">
                <a:hlinkClick r:id="rId4"/>
              </a:rPr>
              <a:t>https://ostr.cancer.gov/sequence/request</a:t>
            </a:r>
            <a:endParaRPr lang="en-US" dirty="0"/>
          </a:p>
        </p:txBody>
      </p:sp>
      <p:sp>
        <p:nvSpPr>
          <p:cNvPr id="4" name="Rectangle 3"/>
          <p:cNvSpPr/>
          <p:nvPr/>
        </p:nvSpPr>
        <p:spPr>
          <a:xfrm>
            <a:off x="4292600" y="996950"/>
            <a:ext cx="2120900" cy="117475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Make sure to consult  your bioinformatics for experiment design </a:t>
            </a:r>
            <a:endParaRPr lang="en-US" dirty="0"/>
          </a:p>
        </p:txBody>
      </p:sp>
      <p:sp>
        <p:nvSpPr>
          <p:cNvPr id="5" name="TextBox 4"/>
          <p:cNvSpPr txBox="1"/>
          <p:nvPr/>
        </p:nvSpPr>
        <p:spPr>
          <a:xfrm>
            <a:off x="5783023" y="6416040"/>
            <a:ext cx="3385029" cy="369332"/>
          </a:xfrm>
          <a:prstGeom prst="rect">
            <a:avLst/>
          </a:prstGeom>
          <a:noFill/>
        </p:spPr>
        <p:txBody>
          <a:bodyPr wrap="none" rtlCol="0">
            <a:spAutoFit/>
          </a:bodyPr>
          <a:lstStyle/>
          <a:p>
            <a:r>
              <a:rPr lang="en-US" dirty="0" smtClean="0"/>
              <a:t>Courtesy of Yongmei Zhao, CCR-SF</a:t>
            </a:r>
            <a:endParaRPr lang="en-US" dirty="0"/>
          </a:p>
        </p:txBody>
      </p:sp>
    </p:spTree>
    <p:extLst>
      <p:ext uri="{BB962C8B-B14F-4D97-AF65-F5344CB8AC3E}">
        <p14:creationId xmlns:p14="http://schemas.microsoft.com/office/powerpoint/2010/main" val="110628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8001000" cy="6141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2460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arenR"/>
            </a:pPr>
            <a:r>
              <a:rPr lang="en-US" dirty="0">
                <a:solidFill>
                  <a:schemeClr val="accent6">
                    <a:lumMod val="60000"/>
                    <a:lumOff val="40000"/>
                  </a:schemeClr>
                </a:solidFill>
              </a:rPr>
              <a:t>Next generation </a:t>
            </a:r>
            <a:r>
              <a:rPr lang="en-US" dirty="0" smtClean="0">
                <a:solidFill>
                  <a:schemeClr val="accent6">
                    <a:lumMod val="60000"/>
                    <a:lumOff val="40000"/>
                  </a:schemeClr>
                </a:solidFill>
              </a:rPr>
              <a:t>sequencing </a:t>
            </a:r>
            <a:r>
              <a:rPr lang="en-US" dirty="0">
                <a:solidFill>
                  <a:schemeClr val="accent6">
                    <a:lumMod val="60000"/>
                    <a:lumOff val="40000"/>
                  </a:schemeClr>
                </a:solidFill>
              </a:rPr>
              <a:t>(NGS)</a:t>
            </a:r>
          </a:p>
          <a:p>
            <a:pPr marL="457200" indent="-457200">
              <a:buFont typeface="+mj-lt"/>
              <a:buAutoNum type="arabicParenR" startAt="2"/>
            </a:pPr>
            <a:r>
              <a:rPr lang="en-US" dirty="0" err="1" smtClean="0">
                <a:solidFill>
                  <a:schemeClr val="accent6">
                    <a:lumMod val="60000"/>
                    <a:lumOff val="40000"/>
                  </a:schemeClr>
                </a:solidFill>
              </a:rPr>
              <a:t>Exome</a:t>
            </a:r>
            <a:r>
              <a:rPr lang="en-US" dirty="0" smtClean="0">
                <a:solidFill>
                  <a:schemeClr val="accent6">
                    <a:lumMod val="60000"/>
                    <a:lumOff val="40000"/>
                  </a:schemeClr>
                </a:solidFill>
              </a:rPr>
              <a:t> </a:t>
            </a:r>
            <a:r>
              <a:rPr lang="en-US" dirty="0">
                <a:solidFill>
                  <a:schemeClr val="accent6">
                    <a:lumMod val="60000"/>
                    <a:lumOff val="40000"/>
                  </a:schemeClr>
                </a:solidFill>
              </a:rPr>
              <a:t>sequencing</a:t>
            </a:r>
          </a:p>
          <a:p>
            <a:pPr marL="457200" indent="-457200">
              <a:buFont typeface="+mj-lt"/>
              <a:buAutoNum type="arabicParenR" startAt="2"/>
            </a:pPr>
            <a:r>
              <a:rPr lang="en-US" dirty="0">
                <a:solidFill>
                  <a:schemeClr val="accent6">
                    <a:lumMod val="60000"/>
                    <a:lumOff val="40000"/>
                  </a:schemeClr>
                </a:solidFill>
              </a:rPr>
              <a:t>Experimental design</a:t>
            </a:r>
          </a:p>
          <a:p>
            <a:pPr marL="457200" indent="-457200">
              <a:buFont typeface="+mj-lt"/>
              <a:buAutoNum type="arabicParenR" startAt="2"/>
            </a:pPr>
            <a:r>
              <a:rPr lang="en-US" dirty="0" smtClean="0"/>
              <a:t>Mutation study resources</a:t>
            </a:r>
          </a:p>
          <a:p>
            <a:pPr lvl="1">
              <a:buFont typeface="Wingdings" panose="05000000000000000000" pitchFamily="2" charset="2"/>
              <a:buChar char="v"/>
            </a:pPr>
            <a:r>
              <a:rPr lang="en-US" dirty="0" smtClean="0"/>
              <a:t>Genome in a Bottle</a:t>
            </a:r>
          </a:p>
          <a:p>
            <a:pPr lvl="1">
              <a:buFont typeface="Wingdings" panose="05000000000000000000" pitchFamily="2" charset="2"/>
              <a:buChar char="v"/>
            </a:pPr>
            <a:r>
              <a:rPr lang="en-US" dirty="0" smtClean="0"/>
              <a:t>DREAM mutation challenge</a:t>
            </a:r>
            <a:endParaRPr lang="en-US" dirty="0"/>
          </a:p>
        </p:txBody>
      </p:sp>
    </p:spTree>
    <p:extLst>
      <p:ext uri="{BB962C8B-B14F-4D97-AF65-F5344CB8AC3E}">
        <p14:creationId xmlns:p14="http://schemas.microsoft.com/office/powerpoint/2010/main" val="1970218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Genome in a Bottle Consortium</a:t>
            </a:r>
            <a:endParaRPr lang="en-US" dirty="0"/>
          </a:p>
        </p:txBody>
      </p:sp>
      <p:sp>
        <p:nvSpPr>
          <p:cNvPr id="5" name="Content Placeholder 4"/>
          <p:cNvSpPr>
            <a:spLocks noGrp="1"/>
          </p:cNvSpPr>
          <p:nvPr>
            <p:ph sz="half" idx="1"/>
          </p:nvPr>
        </p:nvSpPr>
        <p:spPr>
          <a:xfrm>
            <a:off x="457199" y="1600200"/>
            <a:ext cx="4623015" cy="4525963"/>
          </a:xfrm>
        </p:spPr>
        <p:txBody>
          <a:bodyPr>
            <a:normAutofit fontScale="85000" lnSpcReduction="20000"/>
          </a:bodyPr>
          <a:lstStyle/>
          <a:p>
            <a:r>
              <a:rPr lang="en-US" dirty="0" smtClean="0"/>
              <a:t>No widely accepted set of metrics to characterize the fidelity of variant calls from NGS…</a:t>
            </a:r>
          </a:p>
          <a:p>
            <a:r>
              <a:rPr lang="en-US" i="1" dirty="0" smtClean="0"/>
              <a:t>Genome </a:t>
            </a:r>
            <a:r>
              <a:rPr lang="en-US" i="1" dirty="0"/>
              <a:t>in a Bottle Consortium </a:t>
            </a:r>
            <a:r>
              <a:rPr lang="en-US" dirty="0"/>
              <a:t>is developing </a:t>
            </a:r>
            <a:r>
              <a:rPr lang="en-US" dirty="0" smtClean="0"/>
              <a:t>standards to </a:t>
            </a:r>
            <a:r>
              <a:rPr lang="en-US" dirty="0"/>
              <a:t>address </a:t>
            </a:r>
            <a:r>
              <a:rPr lang="en-US" dirty="0" smtClean="0"/>
              <a:t>this…</a:t>
            </a:r>
          </a:p>
          <a:p>
            <a:pPr lvl="1"/>
            <a:r>
              <a:rPr lang="en-US" dirty="0" smtClean="0"/>
              <a:t>well-characterized human </a:t>
            </a:r>
            <a:r>
              <a:rPr lang="en-US" dirty="0"/>
              <a:t>genomes as </a:t>
            </a:r>
            <a:r>
              <a:rPr lang="en-US" i="1" dirty="0"/>
              <a:t>Reference </a:t>
            </a:r>
            <a:r>
              <a:rPr lang="en-US" i="1" dirty="0" smtClean="0"/>
              <a:t>Materials </a:t>
            </a:r>
            <a:r>
              <a:rPr lang="en-US" dirty="0" smtClean="0"/>
              <a:t>(RMs)</a:t>
            </a:r>
          </a:p>
          <a:p>
            <a:pPr lvl="2"/>
            <a:r>
              <a:rPr lang="en-US" dirty="0" smtClean="0"/>
              <a:t>characterized </a:t>
            </a:r>
            <a:r>
              <a:rPr lang="en-US" dirty="0"/>
              <a:t>and </a:t>
            </a:r>
            <a:r>
              <a:rPr lang="en-US" dirty="0" smtClean="0"/>
              <a:t>disseminated by NIST</a:t>
            </a:r>
          </a:p>
          <a:p>
            <a:pPr lvl="1"/>
            <a:r>
              <a:rPr lang="en-US" dirty="0" smtClean="0"/>
              <a:t>tools </a:t>
            </a:r>
            <a:r>
              <a:rPr lang="en-US" dirty="0"/>
              <a:t>and methods </a:t>
            </a:r>
            <a:r>
              <a:rPr lang="en-US" dirty="0" smtClean="0"/>
              <a:t>to use these RMs</a:t>
            </a:r>
          </a:p>
          <a:p>
            <a:pPr lvl="2"/>
            <a:r>
              <a:rPr lang="en-US" dirty="0" smtClean="0"/>
              <a:t>Global Alliance for Genomics and Health Benchmarking Team</a:t>
            </a:r>
            <a:endParaRPr lang="en-US" dirty="0"/>
          </a:p>
          <a:p>
            <a:endParaRPr lang="en-US" dirty="0"/>
          </a:p>
        </p:txBody>
      </p:sp>
      <p:pic>
        <p:nvPicPr>
          <p:cNvPr id="9" name="Content Placeholder 4"/>
          <p:cNvPicPr>
            <a:picLocks noChangeAspect="1"/>
          </p:cNvPicPr>
          <p:nvPr/>
        </p:nvPicPr>
        <p:blipFill rotWithShape="1">
          <a:blip r:embed="rId2"/>
          <a:srcRect t="-10541" b="-1949"/>
          <a:stretch/>
        </p:blipFill>
        <p:spPr>
          <a:xfrm>
            <a:off x="5036174" y="2127250"/>
            <a:ext cx="4038600" cy="2016126"/>
          </a:xfrm>
          <a:prstGeom prst="rect">
            <a:avLst/>
          </a:prstGeom>
        </p:spPr>
      </p:pic>
      <p:sp>
        <p:nvSpPr>
          <p:cNvPr id="10" name="TextBox 9"/>
          <p:cNvSpPr txBox="1"/>
          <p:nvPr/>
        </p:nvSpPr>
        <p:spPr>
          <a:xfrm>
            <a:off x="5225486" y="4572000"/>
            <a:ext cx="3659976" cy="461665"/>
          </a:xfrm>
          <a:prstGeom prst="rect">
            <a:avLst/>
          </a:prstGeom>
          <a:noFill/>
        </p:spPr>
        <p:txBody>
          <a:bodyPr wrap="none" rtlCol="0">
            <a:spAutoFit/>
          </a:bodyPr>
          <a:lstStyle/>
          <a:p>
            <a:r>
              <a:rPr lang="en-US" sz="2400" dirty="0"/>
              <a:t>http://</a:t>
            </a:r>
            <a:r>
              <a:rPr lang="en-US" sz="2400" dirty="0" err="1"/>
              <a:t>genomeinabottle.org</a:t>
            </a:r>
            <a:endParaRPr lang="en-US" sz="2400" dirty="0"/>
          </a:p>
        </p:txBody>
      </p:sp>
    </p:spTree>
    <p:extLst>
      <p:ext uri="{BB962C8B-B14F-4D97-AF65-F5344CB8AC3E}">
        <p14:creationId xmlns:p14="http://schemas.microsoft.com/office/powerpoint/2010/main" val="4275103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The data </a:t>
            </a:r>
            <a:r>
              <a:rPr lang="en-US" sz="3600" dirty="0"/>
              <a:t>sets for NA12878 are available at the Genome in a Bottle ftp site at </a:t>
            </a:r>
            <a:r>
              <a:rPr lang="en-US" sz="3600" dirty="0" smtClean="0"/>
              <a:t>NCBI</a:t>
            </a:r>
            <a:endParaRPr lang="en-US" sz="3600"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8077200" cy="3505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6172201"/>
            <a:ext cx="5334000" cy="369332"/>
          </a:xfrm>
          <a:prstGeom prst="rect">
            <a:avLst/>
          </a:prstGeom>
          <a:noFill/>
        </p:spPr>
        <p:txBody>
          <a:bodyPr wrap="square" rtlCol="0">
            <a:spAutoFit/>
          </a:bodyPr>
          <a:lstStyle/>
          <a:p>
            <a:r>
              <a:rPr lang="en-US" dirty="0" err="1" smtClean="0"/>
              <a:t>Zook</a:t>
            </a:r>
            <a:r>
              <a:rPr lang="en-US" dirty="0" smtClean="0"/>
              <a:t>, J.M. et al. (2014) Nat </a:t>
            </a:r>
            <a:r>
              <a:rPr lang="en-US" dirty="0" err="1"/>
              <a:t>Biotechnol</a:t>
            </a:r>
            <a:r>
              <a:rPr lang="en-US" dirty="0"/>
              <a:t>. </a:t>
            </a:r>
            <a:r>
              <a:rPr lang="en-US" dirty="0" smtClean="0"/>
              <a:t>32(3</a:t>
            </a:r>
            <a:r>
              <a:rPr lang="en-US" dirty="0"/>
              <a:t>):246-51. </a:t>
            </a:r>
          </a:p>
        </p:txBody>
      </p:sp>
      <p:sp>
        <p:nvSpPr>
          <p:cNvPr id="3" name="TextBox 2"/>
          <p:cNvSpPr txBox="1"/>
          <p:nvPr/>
        </p:nvSpPr>
        <p:spPr>
          <a:xfrm>
            <a:off x="558800" y="5441434"/>
            <a:ext cx="5011949" cy="369332"/>
          </a:xfrm>
          <a:prstGeom prst="rect">
            <a:avLst/>
          </a:prstGeom>
          <a:noFill/>
        </p:spPr>
        <p:txBody>
          <a:bodyPr wrap="none" rtlCol="0">
            <a:spAutoFit/>
          </a:bodyPr>
          <a:lstStyle/>
          <a:p>
            <a:r>
              <a:rPr lang="en-US" dirty="0"/>
              <a:t>ftp://ftp-trace.ncbi.nih.gov/giab/ftp/data/NA12878</a:t>
            </a:r>
          </a:p>
        </p:txBody>
      </p:sp>
    </p:spTree>
    <p:extLst>
      <p:ext uri="{BB962C8B-B14F-4D97-AF65-F5344CB8AC3E}">
        <p14:creationId xmlns:p14="http://schemas.microsoft.com/office/powerpoint/2010/main" val="910167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534400" cy="1173162"/>
          </a:xfrm>
        </p:spPr>
        <p:txBody>
          <a:bodyPr>
            <a:noAutofit/>
          </a:bodyPr>
          <a:lstStyle/>
          <a:p>
            <a:pPr algn="l"/>
            <a:r>
              <a:rPr lang="en-US" sz="3600" dirty="0" smtClean="0"/>
              <a:t>Integration Methods to Establish Benchmark Variant Calls</a:t>
            </a:r>
            <a:endParaRPr lang="en-US" sz="3600" dirty="0"/>
          </a:p>
        </p:txBody>
      </p:sp>
      <p:pic>
        <p:nvPicPr>
          <p:cNvPr id="10" name="Content Placeholder 9" descr="Integrating human sequence data sets provides a resource of benchmark SNP and indel genotype calls online 140216.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7094" b="7492"/>
          <a:stretch/>
        </p:blipFill>
        <p:spPr>
          <a:xfrm>
            <a:off x="4648199" y="1619250"/>
            <a:ext cx="4384675" cy="4014788"/>
          </a:xfrm>
        </p:spPr>
      </p:pic>
      <p:graphicFrame>
        <p:nvGraphicFramePr>
          <p:cNvPr id="11" name="Content Placeholder 6"/>
          <p:cNvGraphicFramePr>
            <a:graphicFrameLocks noGrp="1"/>
          </p:cNvGraphicFramePr>
          <p:nvPr>
            <p:ph sz="half" idx="1"/>
            <p:extLst>
              <p:ext uri="{D42A27DB-BD31-4B8C-83A1-F6EECF244321}">
                <p14:modId xmlns:p14="http://schemas.microsoft.com/office/powerpoint/2010/main" val="2846002081"/>
              </p:ext>
            </p:extLst>
          </p:nvPr>
        </p:nvGraphicFramePr>
        <p:xfrm>
          <a:off x="457200" y="1600200"/>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85800" y="6400800"/>
            <a:ext cx="5824993" cy="369332"/>
          </a:xfrm>
          <a:prstGeom prst="rect">
            <a:avLst/>
          </a:prstGeom>
          <a:noFill/>
        </p:spPr>
        <p:txBody>
          <a:bodyPr wrap="none" rtlCol="0">
            <a:spAutoFit/>
          </a:bodyPr>
          <a:lstStyle/>
          <a:p>
            <a:r>
              <a:rPr lang="en-US" dirty="0"/>
              <a:t>http://www.slideshare.net/GenomeInABottle/presentations</a:t>
            </a:r>
          </a:p>
        </p:txBody>
      </p:sp>
      <p:sp>
        <p:nvSpPr>
          <p:cNvPr id="8" name="TextBox 7"/>
          <p:cNvSpPr txBox="1"/>
          <p:nvPr/>
        </p:nvSpPr>
        <p:spPr>
          <a:xfrm>
            <a:off x="4867275" y="5737563"/>
            <a:ext cx="4267200" cy="646331"/>
          </a:xfrm>
          <a:prstGeom prst="rect">
            <a:avLst/>
          </a:prstGeom>
          <a:noFill/>
        </p:spPr>
        <p:txBody>
          <a:bodyPr wrap="square" rtlCol="0">
            <a:spAutoFit/>
          </a:bodyPr>
          <a:lstStyle/>
          <a:p>
            <a:r>
              <a:rPr lang="en-US" dirty="0" err="1" smtClean="0"/>
              <a:t>Zook</a:t>
            </a:r>
            <a:r>
              <a:rPr lang="en-US" dirty="0" smtClean="0"/>
              <a:t>, JM et al (2014) Nat </a:t>
            </a:r>
            <a:r>
              <a:rPr lang="en-US" dirty="0" err="1"/>
              <a:t>Biotechnol</a:t>
            </a:r>
            <a:r>
              <a:rPr lang="en-US" dirty="0"/>
              <a:t>. </a:t>
            </a:r>
            <a:r>
              <a:rPr lang="en-US" dirty="0" smtClean="0"/>
              <a:t>32(3</a:t>
            </a:r>
            <a:r>
              <a:rPr lang="en-US" dirty="0"/>
              <a:t>):246-51. </a:t>
            </a:r>
          </a:p>
        </p:txBody>
      </p:sp>
    </p:spTree>
    <p:extLst>
      <p:ext uri="{BB962C8B-B14F-4D97-AF65-F5344CB8AC3E}">
        <p14:creationId xmlns:p14="http://schemas.microsoft.com/office/powerpoint/2010/main" val="3605721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~2.7M high confident </a:t>
            </a:r>
            <a:r>
              <a:rPr lang="en-US" sz="3600" dirty="0" err="1" smtClean="0"/>
              <a:t>snps</a:t>
            </a:r>
            <a:r>
              <a:rPr lang="en-US" sz="3600" dirty="0" smtClean="0"/>
              <a:t> are detected by multiple algorithms </a:t>
            </a:r>
            <a:endParaRPr lang="en-US" sz="3600" dirty="0"/>
          </a:p>
        </p:txBody>
      </p:sp>
      <p:sp>
        <p:nvSpPr>
          <p:cNvPr id="5" name="TextBox 4"/>
          <p:cNvSpPr txBox="1"/>
          <p:nvPr/>
        </p:nvSpPr>
        <p:spPr>
          <a:xfrm>
            <a:off x="674914" y="6412468"/>
            <a:ext cx="5562600" cy="369332"/>
          </a:xfrm>
          <a:prstGeom prst="rect">
            <a:avLst/>
          </a:prstGeom>
          <a:noFill/>
        </p:spPr>
        <p:txBody>
          <a:bodyPr wrap="square" rtlCol="0">
            <a:spAutoFit/>
          </a:bodyPr>
          <a:lstStyle/>
          <a:p>
            <a:r>
              <a:rPr lang="en-US" dirty="0" err="1" smtClean="0"/>
              <a:t>Zook</a:t>
            </a:r>
            <a:r>
              <a:rPr lang="en-US" dirty="0" smtClean="0"/>
              <a:t>, J.M. et al. (2014) Nat </a:t>
            </a:r>
            <a:r>
              <a:rPr lang="en-US" dirty="0" err="1"/>
              <a:t>Biotechnol</a:t>
            </a:r>
            <a:r>
              <a:rPr lang="en-US" dirty="0"/>
              <a:t>. </a:t>
            </a:r>
            <a:r>
              <a:rPr lang="en-US" dirty="0" smtClean="0"/>
              <a:t>32(3</a:t>
            </a:r>
            <a:r>
              <a:rPr lang="en-US" dirty="0"/>
              <a:t>):246-51.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00200"/>
            <a:ext cx="5961888" cy="210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988423"/>
            <a:ext cx="5965606" cy="2259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391400" y="5118411"/>
            <a:ext cx="1324209" cy="369332"/>
          </a:xfrm>
          <a:prstGeom prst="rect">
            <a:avLst/>
          </a:prstGeom>
          <a:noFill/>
        </p:spPr>
        <p:txBody>
          <a:bodyPr wrap="none" rtlCol="0">
            <a:spAutoFit/>
          </a:bodyPr>
          <a:lstStyle/>
          <a:p>
            <a:r>
              <a:rPr lang="en-US" dirty="0" err="1" smtClean="0"/>
              <a:t>Exome</a:t>
            </a:r>
            <a:r>
              <a:rPr lang="en-US" dirty="0" smtClean="0"/>
              <a:t> SNPs</a:t>
            </a:r>
            <a:endParaRPr lang="en-US" dirty="0"/>
          </a:p>
        </p:txBody>
      </p:sp>
      <p:sp>
        <p:nvSpPr>
          <p:cNvPr id="9" name="TextBox 8"/>
          <p:cNvSpPr txBox="1"/>
          <p:nvPr/>
        </p:nvSpPr>
        <p:spPr>
          <a:xfrm>
            <a:off x="7315200" y="2590800"/>
            <a:ext cx="1324209" cy="369332"/>
          </a:xfrm>
          <a:prstGeom prst="rect">
            <a:avLst/>
          </a:prstGeom>
          <a:noFill/>
        </p:spPr>
        <p:txBody>
          <a:bodyPr wrap="none" rtlCol="0">
            <a:spAutoFit/>
          </a:bodyPr>
          <a:lstStyle/>
          <a:p>
            <a:r>
              <a:rPr lang="en-US" dirty="0" err="1" smtClean="0"/>
              <a:t>Exome</a:t>
            </a:r>
            <a:r>
              <a:rPr lang="en-US" dirty="0" smtClean="0"/>
              <a:t> SNPs</a:t>
            </a:r>
            <a:endParaRPr lang="en-US" dirty="0"/>
          </a:p>
        </p:txBody>
      </p:sp>
    </p:spTree>
    <p:extLst>
      <p:ext uri="{BB962C8B-B14F-4D97-AF65-F5344CB8AC3E}">
        <p14:creationId xmlns:p14="http://schemas.microsoft.com/office/powerpoint/2010/main" val="24681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Sanger sequencing was the 20</a:t>
            </a:r>
            <a:r>
              <a:rPr lang="en-US" sz="3600" baseline="30000" dirty="0" smtClean="0"/>
              <a:t>th</a:t>
            </a:r>
            <a:r>
              <a:rPr lang="en-US" sz="3600" dirty="0" smtClean="0"/>
              <a:t> century technology</a:t>
            </a:r>
            <a:endParaRPr lang="en-US"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752600"/>
            <a:ext cx="1752600" cy="204766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752600"/>
            <a:ext cx="1981200" cy="1981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4495800"/>
            <a:ext cx="2743200" cy="19897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876" y="4495800"/>
            <a:ext cx="3168918" cy="1989786"/>
          </a:xfrm>
          <a:prstGeom prst="rect">
            <a:avLst/>
          </a:prstGeom>
        </p:spPr>
      </p:pic>
      <p:sp>
        <p:nvSpPr>
          <p:cNvPr id="3" name="Right Arrow 2"/>
          <p:cNvSpPr/>
          <p:nvPr/>
        </p:nvSpPr>
        <p:spPr>
          <a:xfrm>
            <a:off x="3352800" y="25146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5257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9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The mutation caller performance varies drastically</a:t>
            </a:r>
            <a:endParaRPr lang="en-US" sz="3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38450"/>
            <a:ext cx="443865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43100"/>
            <a:ext cx="406717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9100" y="6181804"/>
            <a:ext cx="5728748" cy="369332"/>
          </a:xfrm>
          <a:prstGeom prst="rect">
            <a:avLst/>
          </a:prstGeom>
          <a:noFill/>
        </p:spPr>
        <p:txBody>
          <a:bodyPr wrap="none" rtlCol="0">
            <a:spAutoFit/>
          </a:bodyPr>
          <a:lstStyle/>
          <a:p>
            <a:r>
              <a:rPr lang="en-US" dirty="0" smtClean="0"/>
              <a:t>Kim, S.Y., Speed, T.P. (2013) BMC Bioinformatics. 10;14:189. </a:t>
            </a:r>
          </a:p>
        </p:txBody>
      </p:sp>
      <p:sp>
        <p:nvSpPr>
          <p:cNvPr id="3" name="Rectangle 2"/>
          <p:cNvSpPr/>
          <p:nvPr/>
        </p:nvSpPr>
        <p:spPr>
          <a:xfrm>
            <a:off x="772726" y="2146300"/>
            <a:ext cx="3959995" cy="369332"/>
          </a:xfrm>
          <a:prstGeom prst="rect">
            <a:avLst/>
          </a:prstGeom>
        </p:spPr>
        <p:txBody>
          <a:bodyPr wrap="none">
            <a:spAutoFit/>
          </a:bodyPr>
          <a:lstStyle/>
          <a:p>
            <a:r>
              <a:rPr lang="pt-BR" b="1" dirty="0"/>
              <a:t>16 LUSC tumor-normal exome-seq pairs</a:t>
            </a:r>
            <a:endParaRPr lang="en-US" dirty="0"/>
          </a:p>
        </p:txBody>
      </p:sp>
    </p:spTree>
    <p:extLst>
      <p:ext uri="{BB962C8B-B14F-4D97-AF65-F5344CB8AC3E}">
        <p14:creationId xmlns:p14="http://schemas.microsoft.com/office/powerpoint/2010/main" val="2456177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400" y="6330434"/>
            <a:ext cx="2877263" cy="369332"/>
          </a:xfrm>
          <a:prstGeom prst="rect">
            <a:avLst/>
          </a:prstGeom>
          <a:noFill/>
        </p:spPr>
        <p:txBody>
          <a:bodyPr wrap="none" rtlCol="0">
            <a:spAutoFit/>
          </a:bodyPr>
          <a:lstStyle/>
          <a:p>
            <a:r>
              <a:rPr lang="en-US" dirty="0"/>
              <a:t>http://dreamchallenges.org/</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8444" y="771593"/>
            <a:ext cx="8088356" cy="4791007"/>
          </a:xfr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5794200"/>
            <a:ext cx="3048000" cy="874644"/>
          </a:xfrm>
          <a:prstGeom prst="rect">
            <a:avLst/>
          </a:prstGeom>
        </p:spPr>
      </p:pic>
    </p:spTree>
    <p:extLst>
      <p:ext uri="{BB962C8B-B14F-4D97-AF65-F5344CB8AC3E}">
        <p14:creationId xmlns:p14="http://schemas.microsoft.com/office/powerpoint/2010/main" val="3431579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Challenge </a:t>
            </a:r>
            <a:r>
              <a:rPr lang="en-US" b="1" dirty="0" smtClean="0"/>
              <a:t>Data and Assessment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260" y="1600200"/>
            <a:ext cx="7035480" cy="4525963"/>
          </a:xfrm>
        </p:spPr>
      </p:pic>
      <p:sp>
        <p:nvSpPr>
          <p:cNvPr id="5" name="TextBox 4"/>
          <p:cNvSpPr txBox="1"/>
          <p:nvPr/>
        </p:nvSpPr>
        <p:spPr>
          <a:xfrm>
            <a:off x="914400" y="6330434"/>
            <a:ext cx="2877263" cy="369332"/>
          </a:xfrm>
          <a:prstGeom prst="rect">
            <a:avLst/>
          </a:prstGeom>
          <a:noFill/>
        </p:spPr>
        <p:txBody>
          <a:bodyPr wrap="none" rtlCol="0">
            <a:spAutoFit/>
          </a:bodyPr>
          <a:lstStyle/>
          <a:p>
            <a:r>
              <a:rPr lang="en-US" dirty="0"/>
              <a:t>http://dreamchallenges.org/</a:t>
            </a:r>
          </a:p>
        </p:txBody>
      </p:sp>
    </p:spTree>
    <p:extLst>
      <p:ext uri="{BB962C8B-B14F-4D97-AF65-F5344CB8AC3E}">
        <p14:creationId xmlns:p14="http://schemas.microsoft.com/office/powerpoint/2010/main" val="23089025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18819" y="4010410"/>
            <a:ext cx="6553200" cy="762000"/>
          </a:xfrm>
        </p:spPr>
        <p:txBody>
          <a:bodyPr>
            <a:normAutofit/>
          </a:bodyPr>
          <a:lstStyle/>
          <a:p>
            <a:pPr marL="0" indent="0">
              <a:buNone/>
            </a:pPr>
            <a:r>
              <a:rPr lang="en-US" sz="3600" dirty="0" smtClean="0"/>
              <a:t>Tumor sample data, early </a:t>
            </a:r>
            <a:r>
              <a:rPr lang="en-US" sz="3600" dirty="0"/>
              <a:t>2015</a:t>
            </a:r>
            <a:r>
              <a:rPr lang="en-US" sz="3600" dirty="0" smtClean="0"/>
              <a:t>.</a:t>
            </a:r>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25940"/>
            <a:ext cx="5590988" cy="1697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54716"/>
            <a:ext cx="5715000" cy="256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943600" y="6454184"/>
            <a:ext cx="2877263" cy="369332"/>
          </a:xfrm>
          <a:prstGeom prst="rect">
            <a:avLst/>
          </a:prstGeom>
          <a:noFill/>
        </p:spPr>
        <p:txBody>
          <a:bodyPr wrap="none" rtlCol="0">
            <a:spAutoFit/>
          </a:bodyPr>
          <a:lstStyle/>
          <a:p>
            <a:r>
              <a:rPr lang="en-US" dirty="0"/>
              <a:t>http://dreamchallenges.org/</a:t>
            </a:r>
          </a:p>
        </p:txBody>
      </p:sp>
      <p:sp>
        <p:nvSpPr>
          <p:cNvPr id="5" name="TextBox 4"/>
          <p:cNvSpPr txBox="1"/>
          <p:nvPr/>
        </p:nvSpPr>
        <p:spPr>
          <a:xfrm>
            <a:off x="685800" y="3048000"/>
            <a:ext cx="45719" cy="369332"/>
          </a:xfrm>
          <a:prstGeom prst="rect">
            <a:avLst/>
          </a:prstGeom>
          <a:noFill/>
        </p:spPr>
        <p:txBody>
          <a:bodyPr wrap="square" rtlCol="0">
            <a:spAutoFit/>
          </a:bodyPr>
          <a:lstStyle/>
          <a:p>
            <a:endParaRPr lang="en-US" dirty="0"/>
          </a:p>
        </p:txBody>
      </p:sp>
      <p:sp>
        <p:nvSpPr>
          <p:cNvPr id="7" name="TextBox 6"/>
          <p:cNvSpPr txBox="1"/>
          <p:nvPr/>
        </p:nvSpPr>
        <p:spPr>
          <a:xfrm>
            <a:off x="708659" y="533400"/>
            <a:ext cx="6429004" cy="646331"/>
          </a:xfrm>
          <a:prstGeom prst="rect">
            <a:avLst/>
          </a:prstGeom>
          <a:noFill/>
        </p:spPr>
        <p:txBody>
          <a:bodyPr wrap="none" rtlCol="0">
            <a:spAutoFit/>
          </a:bodyPr>
          <a:lstStyle/>
          <a:p>
            <a:r>
              <a:rPr lang="en-US" sz="3600" dirty="0"/>
              <a:t>In </a:t>
            </a:r>
            <a:r>
              <a:rPr lang="en-US" sz="3600" dirty="0" err="1"/>
              <a:t>silico</a:t>
            </a:r>
            <a:r>
              <a:rPr lang="en-US" sz="3600" dirty="0"/>
              <a:t> challenge #4 (SEPT, 2014</a:t>
            </a:r>
            <a:r>
              <a:rPr lang="en-US" sz="3600" dirty="0" smtClean="0"/>
              <a:t>)</a:t>
            </a:r>
            <a:endParaRPr lang="en-US" sz="3600" dirty="0"/>
          </a:p>
        </p:txBody>
      </p:sp>
    </p:spTree>
    <p:extLst>
      <p:ext uri="{BB962C8B-B14F-4D97-AF65-F5344CB8AC3E}">
        <p14:creationId xmlns:p14="http://schemas.microsoft.com/office/powerpoint/2010/main" val="39918360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What can we learn from </a:t>
            </a:r>
            <a:r>
              <a:rPr lang="en-US" sz="3600" dirty="0" err="1" smtClean="0"/>
              <a:t>exome</a:t>
            </a:r>
            <a:r>
              <a:rPr lang="en-US" sz="3600" dirty="0" smtClean="0"/>
              <a:t> sequencing</a:t>
            </a:r>
            <a:endParaRPr lang="en-US" sz="3600" dirty="0"/>
          </a:p>
        </p:txBody>
      </p:sp>
      <p:sp>
        <p:nvSpPr>
          <p:cNvPr id="5" name="TextBox 4"/>
          <p:cNvSpPr txBox="1"/>
          <p:nvPr/>
        </p:nvSpPr>
        <p:spPr>
          <a:xfrm>
            <a:off x="609600" y="6254234"/>
            <a:ext cx="5892832" cy="369332"/>
          </a:xfrm>
          <a:prstGeom prst="rect">
            <a:avLst/>
          </a:prstGeom>
          <a:noFill/>
        </p:spPr>
        <p:txBody>
          <a:bodyPr wrap="none" rtlCol="0">
            <a:spAutoFit/>
          </a:bodyPr>
          <a:lstStyle/>
          <a:p>
            <a:r>
              <a:rPr lang="en-US" dirty="0" err="1" smtClean="0"/>
              <a:t>Mudvari</a:t>
            </a:r>
            <a:r>
              <a:rPr lang="en-US" dirty="0" smtClean="0"/>
              <a:t>, P. et al. (2013) J </a:t>
            </a:r>
            <a:r>
              <a:rPr lang="en-US" dirty="0"/>
              <a:t>Metabolomics </a:t>
            </a:r>
            <a:r>
              <a:rPr lang="en-US" dirty="0" err="1"/>
              <a:t>Syst</a:t>
            </a:r>
            <a:r>
              <a:rPr lang="en-US" dirty="0"/>
              <a:t> Biol. </a:t>
            </a:r>
            <a:r>
              <a:rPr lang="en-US" dirty="0" smtClean="0"/>
              <a:t> 1(1</a:t>
            </a:r>
            <a:r>
              <a:rPr lang="en-US" dirty="0"/>
              <a:t>). </a:t>
            </a:r>
            <a:r>
              <a:rPr lang="en-US" dirty="0" err="1"/>
              <a:t>pii</a:t>
            </a:r>
            <a:r>
              <a:rPr lang="en-US" dirty="0"/>
              <a:t>: 7.</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714" y="1676400"/>
            <a:ext cx="8812886"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835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a:t>Next </a:t>
            </a:r>
            <a:r>
              <a:rPr lang="en-US" sz="3600" dirty="0" smtClean="0"/>
              <a:t>generation sequencing </a:t>
            </a:r>
            <a:r>
              <a:rPr lang="en-US" sz="3600" dirty="0"/>
              <a:t>technology is </a:t>
            </a:r>
            <a:r>
              <a:rPr lang="en-US" sz="3600" dirty="0" smtClean="0"/>
              <a:t>just a </a:t>
            </a:r>
            <a:r>
              <a:rPr lang="en-US" sz="3600" dirty="0"/>
              <a:t>decade </a:t>
            </a:r>
            <a:r>
              <a:rPr lang="en-US" sz="3600" dirty="0" smtClean="0"/>
              <a:t>old</a:t>
            </a:r>
            <a:endParaRPr lang="en-US" sz="3600" dirty="0"/>
          </a:p>
        </p:txBody>
      </p:sp>
      <p:grpSp>
        <p:nvGrpSpPr>
          <p:cNvPr id="11" name="Group 10"/>
          <p:cNvGrpSpPr/>
          <p:nvPr/>
        </p:nvGrpSpPr>
        <p:grpSpPr>
          <a:xfrm>
            <a:off x="3069771" y="1909530"/>
            <a:ext cx="2880360" cy="3881670"/>
            <a:chOff x="396240" y="1851771"/>
            <a:chExt cx="2880360" cy="38816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66" y="1851771"/>
              <a:ext cx="1977708" cy="945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 y="3327140"/>
              <a:ext cx="2880360" cy="2406301"/>
            </a:xfrm>
            <a:prstGeom prst="rect">
              <a:avLst/>
            </a:prstGeom>
          </p:spPr>
        </p:pic>
      </p:grpSp>
      <p:grpSp>
        <p:nvGrpSpPr>
          <p:cNvPr id="12" name="Group 11"/>
          <p:cNvGrpSpPr/>
          <p:nvPr/>
        </p:nvGrpSpPr>
        <p:grpSpPr>
          <a:xfrm>
            <a:off x="6019800" y="1909530"/>
            <a:ext cx="2895600" cy="3647915"/>
            <a:chOff x="3504610" y="2053716"/>
            <a:chExt cx="2895600" cy="364791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1847" y="2053716"/>
              <a:ext cx="1681126" cy="70784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610" y="3516133"/>
              <a:ext cx="2895600" cy="2185498"/>
            </a:xfrm>
            <a:prstGeom prst="rect">
              <a:avLst/>
            </a:prstGeom>
          </p:spPr>
        </p:pic>
      </p:grpSp>
      <p:grpSp>
        <p:nvGrpSpPr>
          <p:cNvPr id="3" name="Group 2"/>
          <p:cNvGrpSpPr/>
          <p:nvPr/>
        </p:nvGrpSpPr>
        <p:grpSpPr>
          <a:xfrm>
            <a:off x="337457" y="1909530"/>
            <a:ext cx="1952065" cy="3881670"/>
            <a:chOff x="6629400" y="1851771"/>
            <a:chExt cx="1952065" cy="3881670"/>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9622" y="1851771"/>
              <a:ext cx="1831620" cy="94197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3484323"/>
              <a:ext cx="1952065" cy="2249118"/>
            </a:xfrm>
            <a:prstGeom prst="rect">
              <a:avLst/>
            </a:prstGeom>
          </p:spPr>
        </p:pic>
      </p:grpSp>
    </p:spTree>
    <p:extLst>
      <p:ext uri="{BB962C8B-B14F-4D97-AF65-F5344CB8AC3E}">
        <p14:creationId xmlns:p14="http://schemas.microsoft.com/office/powerpoint/2010/main" val="41401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695" y="929143"/>
            <a:ext cx="7805705" cy="5336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79364" y="109538"/>
            <a:ext cx="6922793" cy="646331"/>
          </a:xfrm>
          <a:prstGeom prst="rect">
            <a:avLst/>
          </a:prstGeom>
          <a:noFill/>
        </p:spPr>
        <p:txBody>
          <a:bodyPr wrap="none">
            <a:spAutoFit/>
          </a:bodyPr>
          <a:lstStyle/>
          <a:p>
            <a:pPr fontAlgn="auto">
              <a:spcBef>
                <a:spcPts val="0"/>
              </a:spcBef>
              <a:spcAft>
                <a:spcPts val="0"/>
              </a:spcAft>
              <a:defRPr/>
            </a:pPr>
            <a:r>
              <a:rPr lang="en-US" sz="3600" dirty="0"/>
              <a:t>Comparison of </a:t>
            </a:r>
            <a:r>
              <a:rPr lang="en-US" sz="3600"/>
              <a:t>sequencing </a:t>
            </a:r>
            <a:r>
              <a:rPr lang="en-US" sz="3600" smtClean="0"/>
              <a:t>methods</a:t>
            </a:r>
            <a:endParaRPr lang="en-US" sz="3600" dirty="0"/>
          </a:p>
        </p:txBody>
      </p:sp>
      <p:sp>
        <p:nvSpPr>
          <p:cNvPr id="2" name="TextBox 1"/>
          <p:cNvSpPr txBox="1"/>
          <p:nvPr/>
        </p:nvSpPr>
        <p:spPr>
          <a:xfrm>
            <a:off x="500095" y="6477000"/>
            <a:ext cx="8614859" cy="369332"/>
          </a:xfrm>
          <a:prstGeom prst="rect">
            <a:avLst/>
          </a:prstGeom>
          <a:noFill/>
        </p:spPr>
        <p:txBody>
          <a:bodyPr wrap="none" rtlCol="0">
            <a:spAutoFit/>
          </a:bodyPr>
          <a:lstStyle/>
          <a:p>
            <a:r>
              <a:rPr lang="en-US" dirty="0"/>
              <a:t>https://www.qiagen.com/us/resources/e-learning/webinars/next-generation-sequencing</a:t>
            </a:r>
            <a:r>
              <a:rPr lang="en-US" sz="1400" dirty="0"/>
              <a:t>/</a:t>
            </a:r>
          </a:p>
        </p:txBody>
      </p:sp>
    </p:spTree>
    <p:extLst>
      <p:ext uri="{BB962C8B-B14F-4D97-AF65-F5344CB8AC3E}">
        <p14:creationId xmlns:p14="http://schemas.microsoft.com/office/powerpoint/2010/main" val="1207262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965200" y="6411912"/>
            <a:ext cx="4789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err="1" smtClean="0"/>
              <a:t>Mardis</a:t>
            </a:r>
            <a:r>
              <a:rPr lang="en-US" altLang="en-US" sz="1800" dirty="0" smtClean="0"/>
              <a:t>, E.R</a:t>
            </a:r>
            <a:r>
              <a:rPr lang="en-US" altLang="en-US" sz="1800" dirty="0"/>
              <a:t>. (2011) Nature. 470(7333):198-203.  .</a:t>
            </a:r>
          </a:p>
        </p:txBody>
      </p:sp>
      <p:pic>
        <p:nvPicPr>
          <p:cNvPr id="51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719" y="752793"/>
            <a:ext cx="8039100"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14400" y="12700"/>
            <a:ext cx="7561262" cy="646113"/>
          </a:xfrm>
          <a:prstGeom prst="rect">
            <a:avLst/>
          </a:prstGeom>
          <a:noFill/>
        </p:spPr>
        <p:txBody>
          <a:bodyPr wrap="square">
            <a:spAutoFit/>
          </a:bodyPr>
          <a:lstStyle/>
          <a:p>
            <a:pPr fontAlgn="auto">
              <a:spcBef>
                <a:spcPts val="0"/>
              </a:spcBef>
              <a:spcAft>
                <a:spcPts val="0"/>
              </a:spcAft>
              <a:defRPr/>
            </a:pPr>
            <a:r>
              <a:rPr lang="en-US" sz="3600" dirty="0">
                <a:latin typeface="+mj-lt"/>
                <a:cs typeface="+mn-cs"/>
              </a:rPr>
              <a:t>DNA sequencing – The past decade</a:t>
            </a:r>
          </a:p>
        </p:txBody>
      </p:sp>
    </p:spTree>
    <p:extLst>
      <p:ext uri="{BB962C8B-B14F-4D97-AF65-F5344CB8AC3E}">
        <p14:creationId xmlns:p14="http://schemas.microsoft.com/office/powerpoint/2010/main" val="1592384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endParaRPr lang="en-US" altLang="en-US" smtClean="0"/>
          </a:p>
        </p:txBody>
      </p:sp>
      <p:pic>
        <p:nvPicPr>
          <p:cNvPr id="4099" name="Picture 2" descr="http://www.genome.gov/images/content/cost_per_genom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64133"/>
            <a:ext cx="7848600" cy="588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2000" y="6400800"/>
            <a:ext cx="4232954" cy="369332"/>
          </a:xfrm>
          <a:prstGeom prst="rect">
            <a:avLst/>
          </a:prstGeom>
          <a:noFill/>
        </p:spPr>
        <p:txBody>
          <a:bodyPr wrap="none" rtlCol="0">
            <a:spAutoFit/>
          </a:bodyPr>
          <a:lstStyle/>
          <a:p>
            <a:r>
              <a:rPr lang="en-US" dirty="0"/>
              <a:t>http://www.genome.gov/sequencingcosts/</a:t>
            </a:r>
          </a:p>
        </p:txBody>
      </p:sp>
    </p:spTree>
    <p:extLst>
      <p:ext uri="{BB962C8B-B14F-4D97-AF65-F5344CB8AC3E}">
        <p14:creationId xmlns:p14="http://schemas.microsoft.com/office/powerpoint/2010/main" val="4265596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457200"/>
            <a:ext cx="7924800" cy="5868228"/>
          </a:xfrm>
        </p:spPr>
      </p:pic>
      <p:sp>
        <p:nvSpPr>
          <p:cNvPr id="5" name="TextBox 4"/>
          <p:cNvSpPr txBox="1"/>
          <p:nvPr/>
        </p:nvSpPr>
        <p:spPr>
          <a:xfrm>
            <a:off x="457200" y="6488668"/>
            <a:ext cx="6980244" cy="369332"/>
          </a:xfrm>
          <a:prstGeom prst="rect">
            <a:avLst/>
          </a:prstGeom>
          <a:noFill/>
        </p:spPr>
        <p:txBody>
          <a:bodyPr wrap="none" rtlCol="0">
            <a:spAutoFit/>
          </a:bodyPr>
          <a:lstStyle/>
          <a:p>
            <a:r>
              <a:rPr lang="en-US" dirty="0"/>
              <a:t>http://dnatech.genomecenter.ucdavis.edu/next-generation-sequencing/</a:t>
            </a:r>
          </a:p>
        </p:txBody>
      </p:sp>
    </p:spTree>
    <p:extLst>
      <p:ext uri="{BB962C8B-B14F-4D97-AF65-F5344CB8AC3E}">
        <p14:creationId xmlns:p14="http://schemas.microsoft.com/office/powerpoint/2010/main" val="2335182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3632</TotalTime>
  <Words>4055</Words>
  <Application>Microsoft Office PowerPoint</Application>
  <PresentationFormat>On-screen Show (4:3)</PresentationFormat>
  <Paragraphs>485</Paragraphs>
  <Slides>44</Slides>
  <Notes>27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Exome Sequencing Data Analysis</vt:lpstr>
      <vt:lpstr>PowerPoint Presentation</vt:lpstr>
      <vt:lpstr>PowerPoint Presentation</vt:lpstr>
      <vt:lpstr>Sanger sequencing was the 20th century technology</vt:lpstr>
      <vt:lpstr>Next generation sequencing technology is just a decade 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Exome sequencing balances the coverage and cost</vt:lpstr>
      <vt:lpstr>Exome sequencing detects mutations</vt:lpstr>
      <vt:lpstr>Somatic mutation calls require tumor-normal paired samples</vt:lpstr>
      <vt:lpstr>The SureSelect Target Enrichment workflow</vt:lpstr>
      <vt:lpstr>Comparison of four exome capture systems</vt:lpstr>
      <vt:lpstr>Coverage of exome capture systems</vt:lpstr>
      <vt:lpstr>PowerPoint Presentation</vt:lpstr>
      <vt:lpstr>OVCAR-3, NCI60 cell line, Ovarian cancer</vt:lpstr>
      <vt:lpstr>PowerPoint Presentation</vt:lpstr>
      <vt:lpstr>The Number of samples needed to detect significantly mutated genes</vt:lpstr>
      <vt:lpstr>PowerPoint Presentation</vt:lpstr>
      <vt:lpstr>Sequencing terminology</vt:lpstr>
      <vt:lpstr>Sequencing Coverage</vt:lpstr>
      <vt:lpstr>Diploid genome and coverage</vt:lpstr>
      <vt:lpstr>Polyploid genome and coverage</vt:lpstr>
      <vt:lpstr>Single cell exome sequencing demonstrates the sample heterogeneity </vt:lpstr>
      <vt:lpstr>Certain mutations only occur in a subset of TNBC cell populations </vt:lpstr>
      <vt:lpstr>Clonal evolution in the TNBC inferred from single cell exome and copy number data</vt:lpstr>
      <vt:lpstr>High coverage is needed for low tumor fraction samples.</vt:lpstr>
      <vt:lpstr>Mutation detection sensitivity as a function of sequencing depth and allelic fraction</vt:lpstr>
      <vt:lpstr>Steps to Bring in Projects to CCR–SF</vt:lpstr>
      <vt:lpstr>PowerPoint Presentation</vt:lpstr>
      <vt:lpstr>PowerPoint Presentation</vt:lpstr>
      <vt:lpstr>Genome in a Bottle Consortium</vt:lpstr>
      <vt:lpstr>The data sets for NA12878 are available at the Genome in a Bottle ftp site at NCBI</vt:lpstr>
      <vt:lpstr>Integration Methods to Establish Benchmark Variant Calls</vt:lpstr>
      <vt:lpstr>~2.7M high confident snps are detected by multiple algorithms </vt:lpstr>
      <vt:lpstr>The mutation caller performance varies drastically</vt:lpstr>
      <vt:lpstr>PowerPoint Presentation</vt:lpstr>
      <vt:lpstr>Challenge Data and Assessment</vt:lpstr>
      <vt:lpstr>PowerPoint Presentation</vt:lpstr>
      <vt:lpstr>What can we learn from exome sequencing</vt:lpstr>
    </vt:vector>
  </TitlesOfParts>
  <Company>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Exome Sequencing Data Analysis</dc:title>
  <dc:creator>Yan, Chunhua (NIH/NCI) [E]</dc:creator>
  <cp:lastModifiedBy>Yan, Chunhua (NIH/NCI) [E]</cp:lastModifiedBy>
  <cp:revision>335</cp:revision>
  <dcterms:created xsi:type="dcterms:W3CDTF">2015-02-27T15:10:28Z</dcterms:created>
  <dcterms:modified xsi:type="dcterms:W3CDTF">2015-03-17T12:22:48Z</dcterms:modified>
</cp:coreProperties>
</file>